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3.xml" ContentType="application/vnd.ms-office.activeX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ctiveX/activeX4.xml" ContentType="application/vnd.ms-office.activeX+xml"/>
  <Override PartName="/ppt/notesSlides/notesSlide17.xml" ContentType="application/vnd.openxmlformats-officedocument.presentationml.notesSlide+xml"/>
  <Override PartName="/ppt/activeX/activeX5.xml" ContentType="application/vnd.ms-office.activeX+xml"/>
  <Override PartName="/ppt/notesSlides/notesSlide18.xml" ContentType="application/vnd.openxmlformats-officedocument.presentationml.notesSlide+xml"/>
  <Override PartName="/ppt/activeX/activeX6.xml" ContentType="application/vnd.ms-office.activeX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1" r:id="rId3"/>
    <p:sldMasterId id="2147483652" r:id="rId4"/>
    <p:sldMasterId id="2147483654" r:id="rId5"/>
    <p:sldMasterId id="2147483650" r:id="rId6"/>
  </p:sldMasterIdLst>
  <p:notesMasterIdLst>
    <p:notesMasterId r:id="rId26"/>
  </p:notesMasterIdLst>
  <p:handoutMasterIdLst>
    <p:handoutMasterId r:id="rId27"/>
  </p:handoutMasterIdLst>
  <p:sldIdLst>
    <p:sldId id="426" r:id="rId7"/>
    <p:sldId id="586" r:id="rId8"/>
    <p:sldId id="572" r:id="rId9"/>
    <p:sldId id="578" r:id="rId10"/>
    <p:sldId id="577" r:id="rId11"/>
    <p:sldId id="598" r:id="rId12"/>
    <p:sldId id="573" r:id="rId13"/>
    <p:sldId id="595" r:id="rId14"/>
    <p:sldId id="597" r:id="rId15"/>
    <p:sldId id="575" r:id="rId16"/>
    <p:sldId id="579" r:id="rId17"/>
    <p:sldId id="600" r:id="rId18"/>
    <p:sldId id="604" r:id="rId19"/>
    <p:sldId id="605" r:id="rId20"/>
    <p:sldId id="614" r:id="rId21"/>
    <p:sldId id="571" r:id="rId22"/>
    <p:sldId id="584" r:id="rId23"/>
    <p:sldId id="616" r:id="rId24"/>
    <p:sldId id="58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1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2">
          <p15:clr>
            <a:srgbClr val="A4A3A4"/>
          </p15:clr>
        </p15:guide>
        <p15:guide id="2" orient="horz" pos="3924">
          <p15:clr>
            <a:srgbClr val="A4A3A4"/>
          </p15:clr>
        </p15:guide>
        <p15:guide id="3" pos="5350">
          <p15:clr>
            <a:srgbClr val="A4A3A4"/>
          </p15:clr>
        </p15:guide>
        <p15:guide id="4" pos="4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8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0066"/>
    <a:srgbClr val="FF6600"/>
    <a:srgbClr val="FF9966"/>
    <a:srgbClr val="6600CC"/>
    <a:srgbClr val="663300"/>
    <a:srgbClr val="10BC45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1577" autoAdjust="0"/>
  </p:normalViewPr>
  <p:slideViewPr>
    <p:cSldViewPr snapToGrid="0">
      <p:cViewPr>
        <p:scale>
          <a:sx n="60" d="100"/>
          <a:sy n="60" d="100"/>
        </p:scale>
        <p:origin x="1656" y="246"/>
      </p:cViewPr>
      <p:guideLst>
        <p:guide orient="horz" pos="552"/>
        <p:guide orient="horz" pos="3924"/>
        <p:guide pos="5350"/>
        <p:guide pos="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24"/>
    </p:cViewPr>
  </p:sorterViewPr>
  <p:notesViewPr>
    <p:cSldViewPr snapToGrid="0">
      <p:cViewPr>
        <p:scale>
          <a:sx n="75" d="100"/>
          <a:sy n="75" d="100"/>
        </p:scale>
        <p:origin x="-2088" y="-234"/>
      </p:cViewPr>
      <p:guideLst>
        <p:guide orient="horz" pos="278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E1AA49-0C36-4538-83B7-00062A5A80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Boardworks GCSE Additional Science: Chemistry </a:t>
            </a:r>
          </a:p>
          <a:p>
            <a:pPr>
              <a:defRPr/>
            </a:pPr>
            <a:r>
              <a:rPr lang="en-GB"/>
              <a:t>Rates of Reaction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92405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b="1">
                <a:solidFill>
                  <a:schemeClr val="tx1"/>
                </a:solidFill>
              </a:rPr>
              <a:t>Spring 2007</a:t>
            </a:r>
          </a:p>
        </p:txBody>
      </p:sp>
    </p:spTree>
    <p:extLst>
      <p:ext uri="{BB962C8B-B14F-4D97-AF65-F5344CB8AC3E}">
        <p14:creationId xmlns:p14="http://schemas.microsoft.com/office/powerpoint/2010/main" val="3029707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8B404B-904A-4DE7-A5ED-EB0FA4FC05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Boardworks GCSE Additional Science: Chemistry </a:t>
            </a:r>
          </a:p>
          <a:p>
            <a:pPr>
              <a:defRPr/>
            </a:pPr>
            <a:r>
              <a:rPr lang="en-GB"/>
              <a:t>Rates of Reaction</a:t>
            </a:r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192405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altLang="en-US" sz="1200" b="1">
                <a:solidFill>
                  <a:schemeClr val="tx1"/>
                </a:solidFill>
              </a:rPr>
              <a:t>Spring 2007</a:t>
            </a:r>
          </a:p>
        </p:txBody>
      </p:sp>
    </p:spTree>
    <p:extLst>
      <p:ext uri="{BB962C8B-B14F-4D97-AF65-F5344CB8AC3E}">
        <p14:creationId xmlns:p14="http://schemas.microsoft.com/office/powerpoint/2010/main" val="16036800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26C8A1-0236-4E04-B146-36DB75FD059B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024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102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73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61DBE1-2879-4B77-9B83-35A69E6571C0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3686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368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60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238914-DF28-4FE3-91E3-0989D8464A4C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3891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389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09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1AA3FC-E499-4F2B-AED0-0ED68DAFCB0C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4096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409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smtClean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This simulation illustrates how increasing the surface area increases the number of collisions between particles and solid reactants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882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C98815-8447-479D-B3BC-2C0AEE01A7EF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430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smtClean="0">
                <a:latin typeface="Arial" panose="020B0604020202020204" pitchFamily="34" charset="0"/>
              </a:rPr>
              <a:t>Teacher notes</a:t>
            </a:r>
            <a:endParaRPr lang="en-GB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See the ‘</a:t>
            </a:r>
            <a:r>
              <a:rPr lang="en-GB" altLang="en-US" b="1" smtClean="0">
                <a:latin typeface="Arial" panose="020B0604020202020204" pitchFamily="34" charset="0"/>
              </a:rPr>
              <a:t>Energy Transfer</a:t>
            </a:r>
            <a:r>
              <a:rPr lang="en-GB" altLang="en-US" smtClean="0">
                <a:latin typeface="Arial" panose="020B0604020202020204" pitchFamily="34" charset="0"/>
              </a:rPr>
              <a:t>’ presentation for more information on activation energy.</a:t>
            </a:r>
          </a:p>
        </p:txBody>
      </p:sp>
    </p:spTree>
    <p:extLst>
      <p:ext uri="{BB962C8B-B14F-4D97-AF65-F5344CB8AC3E}">
        <p14:creationId xmlns:p14="http://schemas.microsoft.com/office/powerpoint/2010/main" val="3344749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B0B14F-40B4-4C75-A982-EDAE9A679010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4505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450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smtClean="0">
                <a:latin typeface="Arial" panose="020B0604020202020204" pitchFamily="34" charset="0"/>
              </a:rPr>
              <a:t>Photo credit: </a:t>
            </a:r>
            <a:r>
              <a:rPr lang="en-US" altLang="en-US" smtClean="0">
                <a:latin typeface="Arial" panose="020B0604020202020204" pitchFamily="34" charset="0"/>
              </a:rPr>
              <a:t>© 2007 Jupiterimages Corporation</a:t>
            </a:r>
            <a:endParaRPr lang="en-GB" altLang="en-US" smtClean="0">
              <a:latin typeface="Arial" panose="020B0604020202020204" pitchFamily="34" charset="0"/>
            </a:endParaRPr>
          </a:p>
          <a:p>
            <a:pPr eaLnBrk="1" hangingPunct="1"/>
            <a:endParaRPr lang="en-GB" altLang="en-US" b="1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b="1" smtClean="0">
                <a:latin typeface="Arial" panose="020B0604020202020204" pitchFamily="34" charset="0"/>
              </a:rPr>
              <a:t>Teacher notes</a:t>
            </a:r>
            <a:endParaRPr lang="en-GB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See the ‘</a:t>
            </a:r>
            <a:r>
              <a:rPr lang="en-GB" altLang="en-US" b="1" smtClean="0">
                <a:latin typeface="Arial" panose="020B0604020202020204" pitchFamily="34" charset="0"/>
              </a:rPr>
              <a:t>Reversible Reactions</a:t>
            </a:r>
            <a:r>
              <a:rPr lang="en-GB" altLang="en-US" smtClean="0">
                <a:latin typeface="Arial" panose="020B0604020202020204" pitchFamily="34" charset="0"/>
              </a:rPr>
              <a:t>’ presentation for more information on the Haber process.</a:t>
            </a:r>
          </a:p>
        </p:txBody>
      </p:sp>
    </p:spTree>
    <p:extLst>
      <p:ext uri="{BB962C8B-B14F-4D97-AF65-F5344CB8AC3E}">
        <p14:creationId xmlns:p14="http://schemas.microsoft.com/office/powerpoint/2010/main" val="3586711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F0C2FB-9504-4798-A556-0168AD5E1326}" type="slidenum">
              <a:rPr lang="en-GB" altLang="en-US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4710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471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smtClean="0">
                <a:latin typeface="Arial" panose="020B0604020202020204" pitchFamily="34" charset="0"/>
              </a:rPr>
              <a:t>Teacher notes</a:t>
            </a:r>
            <a:endParaRPr lang="en-GB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See the ‘</a:t>
            </a:r>
            <a:r>
              <a:rPr lang="en-GB" altLang="en-US" b="1" smtClean="0">
                <a:latin typeface="Arial" panose="020B0604020202020204" pitchFamily="34" charset="0"/>
              </a:rPr>
              <a:t>Enzymes</a:t>
            </a:r>
            <a:r>
              <a:rPr lang="en-GB" altLang="en-US" smtClean="0">
                <a:latin typeface="Arial" panose="020B0604020202020204" pitchFamily="34" charset="0"/>
              </a:rPr>
              <a:t>’ Biology presentation for more information on enzymes as catalysts and their use in industrial processes.</a:t>
            </a:r>
          </a:p>
        </p:txBody>
      </p:sp>
    </p:spTree>
    <p:extLst>
      <p:ext uri="{BB962C8B-B14F-4D97-AF65-F5344CB8AC3E}">
        <p14:creationId xmlns:p14="http://schemas.microsoft.com/office/powerpoint/2010/main" val="3792575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E1B81F-FA43-410A-A443-352613305E19}" type="slidenum">
              <a:rPr lang="en-GB" altLang="en-US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4813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481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77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896B55-738B-4C23-8F68-305B34F88EAD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5222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522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64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1E47F-469B-4C2D-B454-54D60C22929F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5427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542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smtClean="0">
                <a:latin typeface="Arial" panose="020B0604020202020204" pitchFamily="34" charset="0"/>
              </a:rPr>
              <a:t>Teacher notes</a:t>
            </a:r>
            <a:endParaRPr lang="en-GB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This completing sentences activity provides the opportunity for some informal assessment of students’ understanding of rates of reaction.</a:t>
            </a:r>
          </a:p>
        </p:txBody>
      </p:sp>
    </p:spTree>
    <p:extLst>
      <p:ext uri="{BB962C8B-B14F-4D97-AF65-F5344CB8AC3E}">
        <p14:creationId xmlns:p14="http://schemas.microsoft.com/office/powerpoint/2010/main" val="3625821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D68D10-C9F4-4DC9-B0AB-552BE7DFE4DB}" type="slidenum">
              <a:rPr lang="en-GB" altLang="en-US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5632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563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smtClean="0">
                <a:latin typeface="Arial" panose="020B0604020202020204" pitchFamily="34" charset="0"/>
              </a:rPr>
              <a:t>Teacher notes</a:t>
            </a:r>
            <a:endParaRPr lang="en-GB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This multiple-choice quiz could be used as a plenary activity to assess students’ understanding of rates of reaction. The questions can be skipped through without answering by clicking “</a:t>
            </a:r>
            <a:r>
              <a:rPr lang="en-GB" altLang="en-US" b="1" smtClean="0">
                <a:latin typeface="Arial" panose="020B0604020202020204" pitchFamily="34" charset="0"/>
              </a:rPr>
              <a:t>next</a:t>
            </a:r>
            <a:r>
              <a:rPr lang="en-GB" altLang="en-US" smtClean="0">
                <a:latin typeface="Arial" panose="020B0604020202020204" pitchFamily="34" charset="0"/>
              </a:rPr>
              <a:t>”. Students could be asked to complete the questions in their books and the activity could be concluded by the completion on the IWB.</a:t>
            </a:r>
          </a:p>
        </p:txBody>
      </p:sp>
    </p:spTree>
    <p:extLst>
      <p:ext uri="{BB962C8B-B14F-4D97-AF65-F5344CB8AC3E}">
        <p14:creationId xmlns:p14="http://schemas.microsoft.com/office/powerpoint/2010/main" val="192161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530AEE-4A45-4EC8-BC10-15F03B399E98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741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174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smtClean="0">
                <a:latin typeface="Arial" panose="020B0604020202020204" pitchFamily="34" charset="0"/>
              </a:rPr>
              <a:t>Teacher notes</a:t>
            </a:r>
            <a:endParaRPr lang="en-GB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See the ‘</a:t>
            </a:r>
            <a:r>
              <a:rPr lang="en-GB" altLang="en-US" b="1" smtClean="0">
                <a:latin typeface="Arial" panose="020B0604020202020204" pitchFamily="34" charset="0"/>
              </a:rPr>
              <a:t>Energy Transfer</a:t>
            </a:r>
            <a:r>
              <a:rPr lang="en-GB" altLang="en-US" smtClean="0">
                <a:latin typeface="Arial" panose="020B0604020202020204" pitchFamily="34" charset="0"/>
              </a:rPr>
              <a:t>’ presentation for more information on activation energy.</a:t>
            </a:r>
          </a:p>
        </p:txBody>
      </p:sp>
    </p:spTree>
    <p:extLst>
      <p:ext uri="{BB962C8B-B14F-4D97-AF65-F5344CB8AC3E}">
        <p14:creationId xmlns:p14="http://schemas.microsoft.com/office/powerpoint/2010/main" val="378101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3CCDF0-B884-46E5-B8C2-ED13CC732682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253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225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0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0F3078-045C-45EC-A2B3-9790FC08D4D6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2457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245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0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228A9A-454A-4B82-9BAA-9B57D75F8913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2662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266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36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57AE4-49DF-4186-BB0A-64E450DF35CE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2867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286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smtClean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This simulation illustrates how increasing the temperature increases the number of collisions between particles.</a:t>
            </a:r>
          </a:p>
        </p:txBody>
      </p:sp>
    </p:spTree>
    <p:extLst>
      <p:ext uri="{BB962C8B-B14F-4D97-AF65-F5344CB8AC3E}">
        <p14:creationId xmlns:p14="http://schemas.microsoft.com/office/powerpoint/2010/main" val="27748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AB38D6-D91C-4BA3-BE7A-083B9DBDA91C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3174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317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1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C87DD2-9260-45AE-99C4-7838C564E5A3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3379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337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73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A44099-0FAC-4E34-A90A-BD689A88766D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3584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Boardworks GCSE Additional Science: Chemistry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Rates of Reaction</a:t>
            </a:r>
          </a:p>
        </p:txBody>
      </p:sp>
      <p:sp>
        <p:nvSpPr>
          <p:cNvPr id="3584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smtClean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This simulation illustrates how increasing the concentration increases the number of collisions between particles.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A9_title_slide_chem_ad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9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FF97747-1557-4103-BEB8-94F754A0C5A0}" type="slidenum"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t> of 39</a:t>
            </a:r>
          </a:p>
        </p:txBody>
      </p:sp>
      <p:sp>
        <p:nvSpPr>
          <p:cNvPr id="4" name="Text Box 20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000">
                <a:solidFill>
                  <a:srgbClr val="5B0091"/>
                </a:solidFill>
                <a:cs typeface="Arial" panose="020B0604020202020204" pitchFamily="34" charset="0"/>
              </a:rPr>
              <a:t>© Boardworks Ltd 2007</a:t>
            </a:r>
          </a:p>
        </p:txBody>
      </p:sp>
      <p:pic>
        <p:nvPicPr>
          <p:cNvPr id="5" name="Picture 21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7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0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3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3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5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506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33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1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77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8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7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16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470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07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2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57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54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52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903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09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7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645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20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446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282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236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23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88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72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76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82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9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93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25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63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21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76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351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664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71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18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10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8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60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05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095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025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58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27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538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62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554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89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2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585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66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71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314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600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8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933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0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3045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5434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98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152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136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184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903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96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slide_backgroun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49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000">
                <a:solidFill>
                  <a:srgbClr val="5B0091"/>
                </a:solidFill>
                <a:cs typeface="Arial" panose="020B0604020202020204" pitchFamily="34" charset="0"/>
              </a:rPr>
              <a:t>© Boardworks Ltd 2007</a:t>
            </a:r>
          </a:p>
        </p:txBody>
      </p:sp>
      <p:pic>
        <p:nvPicPr>
          <p:cNvPr id="1028" name="Picture 5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557213" y="53975"/>
            <a:ext cx="72405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1030" name="Picture 60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7" name="Text Box 63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2F0DE707-EC9E-4C2A-8659-D09BFB73016B}" type="slidenum"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t> of 39</a:t>
            </a:r>
          </a:p>
        </p:txBody>
      </p:sp>
      <p:grpSp>
        <p:nvGrpSpPr>
          <p:cNvPr id="1032" name="Group 65"/>
          <p:cNvGrpSpPr>
            <a:grpSpLocks/>
          </p:cNvGrpSpPr>
          <p:nvPr userDrawn="1"/>
        </p:nvGrpSpPr>
        <p:grpSpPr bwMode="auto">
          <a:xfrm>
            <a:off x="222250" y="146050"/>
            <a:ext cx="360363" cy="360363"/>
            <a:chOff x="140" y="92"/>
            <a:chExt cx="227" cy="227"/>
          </a:xfrm>
        </p:grpSpPr>
        <p:sp>
          <p:nvSpPr>
            <p:cNvPr id="1033" name="Oval 54"/>
            <p:cNvSpPr>
              <a:spLocks noChangeArrowheads="1"/>
            </p:cNvSpPr>
            <p:nvPr userDrawn="1"/>
          </p:nvSpPr>
          <p:spPr bwMode="auto">
            <a:xfrm>
              <a:off x="140" y="92"/>
              <a:ext cx="227" cy="22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034" name="Picture 64" descr="CA9_small circle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" y="106"/>
              <a:ext cx="1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A9_CC_contents_5_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000">
                <a:solidFill>
                  <a:srgbClr val="5B0091"/>
                </a:solidFill>
                <a:cs typeface="Arial" panose="020B0604020202020204" pitchFamily="34" charset="0"/>
              </a:rPr>
              <a:t>© Boardworks Ltd 2007</a:t>
            </a:r>
          </a:p>
        </p:txBody>
      </p:sp>
      <p:pic>
        <p:nvPicPr>
          <p:cNvPr id="2052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682" name="Text Box 10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1CC5EA6D-C1C3-4648-842C-38919D398030}" type="slidenum"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A9_CC_contents_5_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000">
                <a:solidFill>
                  <a:srgbClr val="5B0091"/>
                </a:solidFill>
                <a:cs typeface="Arial" panose="020B0604020202020204" pitchFamily="34" charset="0"/>
              </a:rPr>
              <a:t>© Boardworks Ltd 2007</a:t>
            </a:r>
          </a:p>
        </p:txBody>
      </p:sp>
      <p:pic>
        <p:nvPicPr>
          <p:cNvPr id="3076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34" name="Text Box 10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E407675A-08E4-4866-95E8-6111F00D5575}" type="slidenum"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CA9_CC_contents_5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000">
                <a:solidFill>
                  <a:srgbClr val="5B0091"/>
                </a:solidFill>
                <a:cs typeface="Arial" panose="020B0604020202020204" pitchFamily="34" charset="0"/>
              </a:rPr>
              <a:t>© Boardworks Ltd 2007</a:t>
            </a:r>
          </a:p>
        </p:txBody>
      </p:sp>
      <p:pic>
        <p:nvPicPr>
          <p:cNvPr id="4100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58" name="Text Box 10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EBD9968C-E35F-4373-B7B7-2DA45995E017}" type="slidenum"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A9_CC_contents_5_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000">
                <a:solidFill>
                  <a:srgbClr val="5B0091"/>
                </a:solidFill>
                <a:cs typeface="Arial" panose="020B0604020202020204" pitchFamily="34" charset="0"/>
              </a:rPr>
              <a:t>© Boardworks Ltd 2007</a:t>
            </a:r>
          </a:p>
        </p:txBody>
      </p:sp>
      <p:pic>
        <p:nvPicPr>
          <p:cNvPr id="5124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706" name="Text Box 10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EC5C22A0-A806-48D4-855E-3CCC38FD2F2E}" type="slidenum"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CA9_CC_contents_5_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8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GB" altLang="en-US" sz="1000">
                <a:solidFill>
                  <a:srgbClr val="5B0091"/>
                </a:solidFill>
                <a:cs typeface="Arial" panose="020B0604020202020204" pitchFamily="34" charset="0"/>
              </a:rPr>
              <a:t>© Boardworks Ltd 2007</a:t>
            </a:r>
          </a:p>
        </p:txBody>
      </p:sp>
      <p:pic>
        <p:nvPicPr>
          <p:cNvPr id="6148" name="Picture 9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19" name="Text Box 19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B97CD50-E20D-418C-A544-64D1704D74DB}" type="slidenum"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altLang="en-US" sz="1000" smtClean="0">
                <a:solidFill>
                  <a:srgbClr val="5B0091"/>
                </a:solidFill>
                <a:cs typeface="Arial" panose="020B0604020202020204" pitchFamily="34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8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0.wmf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Effect of surface area on rate of reaction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7737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00066"/>
                </a:solidFill>
                <a:latin typeface="Questrial" panose="02000000000000000000" pitchFamily="50" charset="0"/>
              </a:rPr>
              <a:t>Any reaction involving a solid can only take place at the surface of the solid.</a:t>
            </a:r>
          </a:p>
        </p:txBody>
      </p:sp>
      <p:sp>
        <p:nvSpPr>
          <p:cNvPr id="942084" name="Text Box 4"/>
          <p:cNvSpPr txBox="1">
            <a:spLocks noChangeArrowheads="1"/>
          </p:cNvSpPr>
          <p:nvPr/>
        </p:nvSpPr>
        <p:spPr bwMode="auto">
          <a:xfrm>
            <a:off x="563563" y="1728788"/>
            <a:ext cx="7929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FF6600"/>
                </a:solidFill>
                <a:latin typeface="Questrial" panose="02000000000000000000" pitchFamily="50" charset="0"/>
              </a:rPr>
              <a:t>If the solid is split into several pieces, the surface area increases. What effect will this have on rate of reaction?</a:t>
            </a: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563563" y="5473700"/>
            <a:ext cx="7942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FF6600"/>
                </a:solidFill>
                <a:latin typeface="Questrial" panose="02000000000000000000" pitchFamily="50" charset="0"/>
              </a:rPr>
              <a:t>The smaller the pieces, the larger the surface area. This means more collisions and a greater chance of reaction.</a:t>
            </a:r>
          </a:p>
        </p:txBody>
      </p:sp>
      <p:sp>
        <p:nvSpPr>
          <p:cNvPr id="942086" name="Text Box 6"/>
          <p:cNvSpPr txBox="1">
            <a:spLocks noChangeArrowheads="1"/>
          </p:cNvSpPr>
          <p:nvPr/>
        </p:nvSpPr>
        <p:spPr bwMode="auto">
          <a:xfrm>
            <a:off x="563563" y="4527550"/>
            <a:ext cx="8097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00066"/>
                </a:solidFill>
                <a:latin typeface="Questrial" panose="02000000000000000000" pitchFamily="50" charset="0"/>
              </a:rPr>
              <a:t>This means that there is an increased area for the reactant particles to collide with.</a:t>
            </a:r>
          </a:p>
        </p:txBody>
      </p:sp>
      <p:sp>
        <p:nvSpPr>
          <p:cNvPr id="942090" name="AutoShape 10"/>
          <p:cNvSpPr>
            <a:spLocks noChangeArrowheads="1"/>
          </p:cNvSpPr>
          <p:nvPr/>
        </p:nvSpPr>
        <p:spPr bwMode="auto">
          <a:xfrm>
            <a:off x="2473325" y="3178175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>
            <a:noFill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Questrial" panose="02000000000000000000" pitchFamily="50" charset="0"/>
            </a:endParaRPr>
          </a:p>
        </p:txBody>
      </p:sp>
      <p:sp>
        <p:nvSpPr>
          <p:cNvPr id="942091" name="AutoShape 11"/>
          <p:cNvSpPr>
            <a:spLocks noChangeArrowheads="1"/>
          </p:cNvSpPr>
          <p:nvPr/>
        </p:nvSpPr>
        <p:spPr bwMode="auto">
          <a:xfrm>
            <a:off x="5318125" y="3179763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>
            <a:noFill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Questrial" panose="02000000000000000000" pitchFamily="50" charset="0"/>
            </a:endParaRPr>
          </a:p>
        </p:txBody>
      </p:sp>
      <p:pic>
        <p:nvPicPr>
          <p:cNvPr id="942105" name="Picture 25" descr="cube - tw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2663825"/>
            <a:ext cx="148113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39738" y="2663825"/>
            <a:ext cx="2573337" cy="1739900"/>
            <a:chOff x="277" y="1678"/>
            <a:chExt cx="1621" cy="1096"/>
          </a:xfrm>
        </p:grpSpPr>
        <p:sp>
          <p:nvSpPr>
            <p:cNvPr id="37903" name="Text Box 13"/>
            <p:cNvSpPr txBox="1">
              <a:spLocks noChangeArrowheads="1"/>
            </p:cNvSpPr>
            <p:nvPr/>
          </p:nvSpPr>
          <p:spPr bwMode="auto">
            <a:xfrm>
              <a:off x="277" y="2486"/>
              <a:ext cx="16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1" dirty="0">
                  <a:solidFill>
                    <a:schemeClr val="accent1">
                      <a:lumMod val="50000"/>
                    </a:schemeClr>
                  </a:solidFill>
                  <a:latin typeface="Questrial" panose="02000000000000000000" pitchFamily="50" charset="0"/>
                </a:rPr>
                <a:t>low surface area</a:t>
              </a:r>
            </a:p>
          </p:txBody>
        </p:sp>
        <p:pic>
          <p:nvPicPr>
            <p:cNvPr id="37904" name="Picture 26" descr="cub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" y="1678"/>
              <a:ext cx="850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995988" y="2663825"/>
            <a:ext cx="2708275" cy="1739900"/>
            <a:chOff x="3777" y="1678"/>
            <a:chExt cx="1706" cy="1096"/>
          </a:xfrm>
        </p:grpSpPr>
        <p:sp>
          <p:nvSpPr>
            <p:cNvPr id="37901" name="Text Box 14"/>
            <p:cNvSpPr txBox="1">
              <a:spLocks noChangeArrowheads="1"/>
            </p:cNvSpPr>
            <p:nvPr/>
          </p:nvSpPr>
          <p:spPr bwMode="auto">
            <a:xfrm>
              <a:off x="3777" y="2486"/>
              <a:ext cx="17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1" dirty="0">
                  <a:solidFill>
                    <a:schemeClr val="accent1">
                      <a:lumMod val="50000"/>
                    </a:schemeClr>
                  </a:solidFill>
                  <a:latin typeface="Questrial" panose="02000000000000000000" pitchFamily="50" charset="0"/>
                </a:rPr>
                <a:t>high surface area</a:t>
              </a:r>
            </a:p>
          </p:txBody>
        </p:sp>
        <p:pic>
          <p:nvPicPr>
            <p:cNvPr id="37902" name="Picture 27" descr="cube - fou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1678"/>
              <a:ext cx="933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42110" name="Picture 30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4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4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4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4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4" grpId="0"/>
      <p:bldP spid="942085" grpId="0"/>
      <p:bldP spid="942086" grpId="0"/>
      <p:bldP spid="942090" grpId="0" animBg="1"/>
      <p:bldP spid="9420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Surface area and particle collisions</a:t>
            </a:r>
          </a:p>
        </p:txBody>
      </p:sp>
      <p:pic>
        <p:nvPicPr>
          <p:cNvPr id="39939" name="Picture 7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1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2" descr="notes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9946" name="ShockwaveFlash1" r:id="rId2" imgW="8699400" imgH="5308560"/>
        </mc:Choice>
        <mc:Fallback>
          <p:control name="ShockwaveFlash1" r:id="rId2" imgW="8699400" imgH="5308560">
            <p:pic>
              <p:nvPicPr>
                <p:cNvPr id="3994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46075" y="2782888"/>
            <a:ext cx="7321550" cy="3694112"/>
            <a:chOff x="218" y="1753"/>
            <a:chExt cx="4612" cy="2327"/>
          </a:xfrm>
        </p:grpSpPr>
        <p:pic>
          <p:nvPicPr>
            <p:cNvPr id="41999" name="Picture 29" descr="activation energ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1753"/>
              <a:ext cx="4315" cy="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0" name="Text Box 30"/>
            <p:cNvSpPr txBox="1">
              <a:spLocks noChangeArrowheads="1"/>
            </p:cNvSpPr>
            <p:nvPr/>
          </p:nvSpPr>
          <p:spPr bwMode="auto">
            <a:xfrm>
              <a:off x="1999" y="3792"/>
              <a:ext cx="14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1">
                  <a:solidFill>
                    <a:schemeClr val="tx1"/>
                  </a:solidFill>
                  <a:latin typeface="Questrial" panose="02000000000000000000" pitchFamily="50" charset="0"/>
                </a:rPr>
                <a:t>reaction (time)</a:t>
              </a:r>
            </a:p>
          </p:txBody>
        </p:sp>
        <p:sp>
          <p:nvSpPr>
            <p:cNvPr id="42001" name="Text Box 31"/>
            <p:cNvSpPr txBox="1">
              <a:spLocks noChangeArrowheads="1"/>
            </p:cNvSpPr>
            <p:nvPr/>
          </p:nvSpPr>
          <p:spPr bwMode="auto">
            <a:xfrm rot="-5400000">
              <a:off x="-209" y="2603"/>
              <a:ext cx="11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1">
                  <a:solidFill>
                    <a:schemeClr val="tx1"/>
                  </a:solidFill>
                  <a:latin typeface="Questrial" panose="02000000000000000000" pitchFamily="50" charset="0"/>
                </a:rPr>
                <a:t>energy (kJ)</a:t>
              </a:r>
            </a:p>
          </p:txBody>
        </p:sp>
      </p:grpSp>
      <p:sp>
        <p:nvSpPr>
          <p:cNvPr id="419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What are catalysts?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563563" y="784225"/>
            <a:ext cx="8177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>
                <a:solidFill>
                  <a:srgbClr val="FF6600"/>
                </a:solidFill>
                <a:latin typeface="Questrial" panose="02000000000000000000" pitchFamily="50" charset="0"/>
              </a:rPr>
              <a:t>Catalysts are substances that change the rate of a reaction without being used up in the reaction.</a:t>
            </a:r>
          </a:p>
        </p:txBody>
      </p:sp>
      <p:sp>
        <p:nvSpPr>
          <p:cNvPr id="999440" name="Text Box 16"/>
          <p:cNvSpPr txBox="1">
            <a:spLocks noChangeArrowheads="1"/>
          </p:cNvSpPr>
          <p:nvPr/>
        </p:nvSpPr>
        <p:spPr bwMode="auto">
          <a:xfrm>
            <a:off x="563563" y="1693863"/>
            <a:ext cx="7483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solidFill>
                  <a:srgbClr val="000066"/>
                </a:solidFill>
                <a:latin typeface="Questrial" panose="02000000000000000000" pitchFamily="50" charset="0"/>
              </a:rPr>
              <a:t>Catalysts never produce more product – they just produce the same amount more quickly.</a:t>
            </a:r>
          </a:p>
        </p:txBody>
      </p:sp>
      <p:sp>
        <p:nvSpPr>
          <p:cNvPr id="999444" name="Text Box 20"/>
          <p:cNvSpPr txBox="1">
            <a:spLocks noChangeArrowheads="1"/>
          </p:cNvSpPr>
          <p:nvPr/>
        </p:nvSpPr>
        <p:spPr bwMode="auto">
          <a:xfrm>
            <a:off x="5046663" y="2938463"/>
            <a:ext cx="3894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FF6600"/>
                </a:solidFill>
                <a:latin typeface="Questrial" panose="02000000000000000000" pitchFamily="50" charset="0"/>
              </a:rPr>
              <a:t>Different catalysts work in different ways, but most lower the reaction’s activation </a:t>
            </a:r>
            <a:r>
              <a:rPr lang="en-GB" altLang="en-US" dirty="0" smtClean="0">
                <a:solidFill>
                  <a:srgbClr val="FF6600"/>
                </a:solidFill>
                <a:latin typeface="Questrial" panose="02000000000000000000" pitchFamily="50" charset="0"/>
              </a:rPr>
              <a:t>energy.</a:t>
            </a:r>
            <a:endParaRPr lang="en-GB" altLang="en-US" dirty="0">
              <a:solidFill>
                <a:srgbClr val="FF6600"/>
              </a:solidFill>
              <a:latin typeface="Questrial" panose="02000000000000000000" pitchFamily="50" charset="0"/>
            </a:endParaRPr>
          </a:p>
        </p:txBody>
      </p:sp>
      <p:pic>
        <p:nvPicPr>
          <p:cNvPr id="999450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541463" y="3832226"/>
            <a:ext cx="2251075" cy="1784351"/>
            <a:chOff x="971" y="2414"/>
            <a:chExt cx="1418" cy="1124"/>
          </a:xfrm>
        </p:grpSpPr>
        <p:sp>
          <p:nvSpPr>
            <p:cNvPr id="41997" name="Text Box 33"/>
            <p:cNvSpPr txBox="1">
              <a:spLocks noChangeArrowheads="1"/>
            </p:cNvSpPr>
            <p:nvPr/>
          </p:nvSpPr>
          <p:spPr bwMode="auto">
            <a:xfrm>
              <a:off x="971" y="3015"/>
              <a:ext cx="84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1">
                  <a:solidFill>
                    <a:srgbClr val="10BC45"/>
                  </a:solidFill>
                  <a:latin typeface="Questrial" panose="02000000000000000000" pitchFamily="50" charset="0"/>
                </a:rPr>
                <a:t>E</a:t>
              </a:r>
              <a:r>
                <a:rPr lang="en-GB" altLang="en-US" b="1" baseline="-25000">
                  <a:solidFill>
                    <a:srgbClr val="10BC45"/>
                  </a:solidFill>
                  <a:latin typeface="Questrial" panose="02000000000000000000" pitchFamily="50" charset="0"/>
                </a:rPr>
                <a:t>a</a:t>
              </a:r>
              <a:r>
                <a:rPr lang="en-GB" altLang="en-US" b="1">
                  <a:solidFill>
                    <a:srgbClr val="10BC45"/>
                  </a:solidFill>
                  <a:latin typeface="Questrial" panose="02000000000000000000" pitchFamily="50" charset="0"/>
                </a:rPr>
                <a:t> with</a:t>
              </a:r>
              <a:br>
                <a:rPr lang="en-GB" altLang="en-US" b="1">
                  <a:solidFill>
                    <a:srgbClr val="10BC45"/>
                  </a:solidFill>
                  <a:latin typeface="Questrial" panose="02000000000000000000" pitchFamily="50" charset="0"/>
                </a:rPr>
              </a:br>
              <a:r>
                <a:rPr lang="en-GB" altLang="en-US" b="1">
                  <a:solidFill>
                    <a:srgbClr val="10BC45"/>
                  </a:solidFill>
                  <a:latin typeface="Questrial" panose="02000000000000000000" pitchFamily="50" charset="0"/>
                </a:rPr>
                <a:t>catalyst</a:t>
              </a:r>
            </a:p>
          </p:txBody>
        </p:sp>
        <p:sp>
          <p:nvSpPr>
            <p:cNvPr id="41998" name="Line 34"/>
            <p:cNvSpPr>
              <a:spLocks noChangeShapeType="1"/>
            </p:cNvSpPr>
            <p:nvPr/>
          </p:nvSpPr>
          <p:spPr bwMode="auto">
            <a:xfrm flipV="1">
              <a:off x="1845" y="2414"/>
              <a:ext cx="544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Questrial" panose="02000000000000000000" pitchFamily="50" charset="0"/>
              </a:endParaRP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109663" y="2752727"/>
            <a:ext cx="2632075" cy="830263"/>
            <a:chOff x="699" y="1734"/>
            <a:chExt cx="1658" cy="523"/>
          </a:xfrm>
        </p:grpSpPr>
        <p:sp>
          <p:nvSpPr>
            <p:cNvPr id="41995" name="Text Box 36"/>
            <p:cNvSpPr txBox="1">
              <a:spLocks noChangeArrowheads="1"/>
            </p:cNvSpPr>
            <p:nvPr/>
          </p:nvSpPr>
          <p:spPr bwMode="auto">
            <a:xfrm>
              <a:off x="699" y="1734"/>
              <a:ext cx="104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1">
                  <a:solidFill>
                    <a:srgbClr val="10BC45"/>
                  </a:solidFill>
                  <a:latin typeface="Questrial" panose="02000000000000000000" pitchFamily="50" charset="0"/>
                </a:rPr>
                <a:t>E</a:t>
              </a:r>
              <a:r>
                <a:rPr lang="en-GB" altLang="en-US" b="1" baseline="-25000">
                  <a:solidFill>
                    <a:srgbClr val="10BC45"/>
                  </a:solidFill>
                  <a:latin typeface="Questrial" panose="02000000000000000000" pitchFamily="50" charset="0"/>
                </a:rPr>
                <a:t>a</a:t>
              </a:r>
              <a:r>
                <a:rPr lang="en-GB" altLang="en-US" b="1">
                  <a:solidFill>
                    <a:srgbClr val="10BC45"/>
                  </a:solidFill>
                  <a:latin typeface="Questrial" panose="02000000000000000000" pitchFamily="50" charset="0"/>
                </a:rPr>
                <a:t> without</a:t>
              </a:r>
              <a:br>
                <a:rPr lang="en-GB" altLang="en-US" b="1">
                  <a:solidFill>
                    <a:srgbClr val="10BC45"/>
                  </a:solidFill>
                  <a:latin typeface="Questrial" panose="02000000000000000000" pitchFamily="50" charset="0"/>
                </a:rPr>
              </a:br>
              <a:r>
                <a:rPr lang="en-GB" altLang="en-US" b="1">
                  <a:solidFill>
                    <a:srgbClr val="10BC45"/>
                  </a:solidFill>
                  <a:latin typeface="Questrial" panose="02000000000000000000" pitchFamily="50" charset="0"/>
                </a:rPr>
                <a:t>catalyst</a:t>
              </a:r>
            </a:p>
          </p:txBody>
        </p:sp>
        <p:sp>
          <p:nvSpPr>
            <p:cNvPr id="41996" name="Line 37"/>
            <p:cNvSpPr>
              <a:spLocks noChangeShapeType="1"/>
            </p:cNvSpPr>
            <p:nvPr/>
          </p:nvSpPr>
          <p:spPr bwMode="auto">
            <a:xfrm flipV="1">
              <a:off x="1753" y="1790"/>
              <a:ext cx="604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Questrial" panose="02000000000000000000" pitchFamily="50" charset="0"/>
              </a:endParaRPr>
            </a:p>
          </p:txBody>
        </p:sp>
      </p:grpSp>
      <p:pic>
        <p:nvPicPr>
          <p:cNvPr id="41994" name="Picture 43" descr="notes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40" grpId="0"/>
      <p:bldP spid="9994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90" name="Picture 18" descr="23310941_cr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740150"/>
            <a:ext cx="3994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Everyday catalysts</a:t>
            </a:r>
          </a:p>
        </p:txBody>
      </p:sp>
      <p:sp>
        <p:nvSpPr>
          <p:cNvPr id="1001483" name="Text Box 11"/>
          <p:cNvSpPr txBox="1">
            <a:spLocks noChangeArrowheads="1"/>
          </p:cNvSpPr>
          <p:nvPr/>
        </p:nvSpPr>
        <p:spPr bwMode="auto">
          <a:xfrm>
            <a:off x="563563" y="1825625"/>
            <a:ext cx="7297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1">
                <a:latin typeface="Questrial" panose="02000000000000000000" pitchFamily="50" charset="0"/>
              </a:rPr>
              <a:t>Nickel</a:t>
            </a:r>
            <a:r>
              <a:rPr lang="en-GB" altLang="en-US">
                <a:latin typeface="Questrial" panose="02000000000000000000" pitchFamily="50" charset="0"/>
              </a:rPr>
              <a:t> is a catalyst in the production of margarine (hydrogenation of vegetable oils).</a:t>
            </a:r>
          </a:p>
        </p:txBody>
      </p:sp>
      <p:sp>
        <p:nvSpPr>
          <p:cNvPr id="44037" name="Text Box 13"/>
          <p:cNvSpPr txBox="1">
            <a:spLocks noChangeArrowheads="1"/>
          </p:cNvSpPr>
          <p:nvPr/>
        </p:nvSpPr>
        <p:spPr bwMode="auto">
          <a:xfrm>
            <a:off x="563563" y="784225"/>
            <a:ext cx="7942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latin typeface="Questrial" panose="02000000000000000000" pitchFamily="50" charset="0"/>
              </a:rPr>
              <a:t>Many catalysts are transition metals or their compounds. For example: </a:t>
            </a:r>
            <a:endParaRPr lang="en-US" altLang="en-US">
              <a:latin typeface="Questrial" panose="02000000000000000000" pitchFamily="50" charset="0"/>
            </a:endParaRPr>
          </a:p>
        </p:txBody>
      </p:sp>
      <p:sp>
        <p:nvSpPr>
          <p:cNvPr id="1001488" name="Text Box 16"/>
          <p:cNvSpPr txBox="1">
            <a:spLocks noChangeArrowheads="1"/>
          </p:cNvSpPr>
          <p:nvPr/>
        </p:nvSpPr>
        <p:spPr bwMode="auto">
          <a:xfrm>
            <a:off x="563563" y="3908425"/>
            <a:ext cx="44481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1">
                <a:latin typeface="Questrial" panose="02000000000000000000" pitchFamily="50" charset="0"/>
              </a:rPr>
              <a:t>Platinum</a:t>
            </a:r>
            <a:r>
              <a:rPr lang="en-GB" altLang="en-US">
                <a:latin typeface="Questrial" panose="02000000000000000000" pitchFamily="50" charset="0"/>
              </a:rPr>
              <a:t> is a catalyst in the catalytic converters of car exhausts. It catalyzes the conversion of carbon monoxide and nitrogen oxide into the less polluting carbon dioxide and nitrogen.</a:t>
            </a:r>
          </a:p>
        </p:txBody>
      </p:sp>
      <p:sp>
        <p:nvSpPr>
          <p:cNvPr id="1001489" name="Text Box 17"/>
          <p:cNvSpPr txBox="1">
            <a:spLocks noChangeArrowheads="1"/>
          </p:cNvSpPr>
          <p:nvPr/>
        </p:nvSpPr>
        <p:spPr bwMode="auto">
          <a:xfrm>
            <a:off x="563563" y="2867025"/>
            <a:ext cx="7496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b="1">
                <a:latin typeface="Questrial" panose="02000000000000000000" pitchFamily="50" charset="0"/>
              </a:rPr>
              <a:t>Iron</a:t>
            </a:r>
            <a:r>
              <a:rPr lang="en-GB" altLang="en-US">
                <a:latin typeface="Questrial" panose="02000000000000000000" pitchFamily="50" charset="0"/>
              </a:rPr>
              <a:t> is a catalyst in the production of ammonia from nitrogen and hydrogen (the Haber process).</a:t>
            </a:r>
          </a:p>
        </p:txBody>
      </p:sp>
      <p:pic>
        <p:nvPicPr>
          <p:cNvPr id="44040" name="Picture 19" descr="notes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1492" name="Picture 20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00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483" grpId="0"/>
      <p:bldP spid="1001488" grpId="0"/>
      <p:bldP spid="10014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Catalysts in industry</a:t>
            </a:r>
          </a:p>
        </p:txBody>
      </p:sp>
      <p:sp>
        <p:nvSpPr>
          <p:cNvPr id="1019908" name="Text Box 4"/>
          <p:cNvSpPr txBox="1">
            <a:spLocks noChangeArrowheads="1"/>
          </p:cNvSpPr>
          <p:nvPr/>
        </p:nvSpPr>
        <p:spPr bwMode="auto">
          <a:xfrm>
            <a:off x="850900" y="5326737"/>
            <a:ext cx="79375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>
                <a:latin typeface="Questrial" panose="02000000000000000000" pitchFamily="50" charset="0"/>
              </a:rPr>
              <a:t>Catalysts are also essential for living cells. Biological catalysts are special types of protein called </a:t>
            </a:r>
            <a:r>
              <a:rPr lang="en-GB" altLang="en-US" sz="2800" b="1" dirty="0">
                <a:latin typeface="Questrial" panose="02000000000000000000" pitchFamily="50" charset="0"/>
              </a:rPr>
              <a:t>enzymes</a:t>
            </a:r>
            <a:r>
              <a:rPr lang="en-GB" altLang="en-US" sz="2800" dirty="0">
                <a:latin typeface="Questrial" panose="02000000000000000000" pitchFamily="50" charset="0"/>
              </a:rPr>
              <a:t>.</a:t>
            </a:r>
            <a:endParaRPr lang="en-US" altLang="en-US" sz="2800" dirty="0">
              <a:latin typeface="Questrial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019909" name="Picture 5" descr="liqui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3162300"/>
            <a:ext cx="240188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9910" name="Picture 6" descr="liquib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363663"/>
            <a:ext cx="19796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 descr="notes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563563" y="784225"/>
            <a:ext cx="6378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</a:pPr>
            <a:r>
              <a:rPr lang="en-GB" altLang="en-US" sz="2800" dirty="0">
                <a:solidFill>
                  <a:srgbClr val="FF6600"/>
                </a:solidFill>
                <a:latin typeface="Questrial" panose="02000000000000000000" pitchFamily="50" charset="0"/>
              </a:rPr>
              <a:t>Why are catalysts so important for industry?</a:t>
            </a:r>
          </a:p>
        </p:txBody>
      </p:sp>
      <p:sp>
        <p:nvSpPr>
          <p:cNvPr id="1019914" name="Text Box 10"/>
          <p:cNvSpPr txBox="1">
            <a:spLocks noChangeArrowheads="1"/>
          </p:cNvSpPr>
          <p:nvPr/>
        </p:nvSpPr>
        <p:spPr bwMode="auto">
          <a:xfrm>
            <a:off x="563563" y="1911350"/>
            <a:ext cx="49434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2800">
                <a:solidFill>
                  <a:srgbClr val="000066"/>
                </a:solidFill>
                <a:latin typeface="Questrial" panose="02000000000000000000" pitchFamily="50" charset="0"/>
              </a:rPr>
              <a:t>Products can be made more quickly, saving time and money.</a:t>
            </a:r>
          </a:p>
        </p:txBody>
      </p:sp>
      <p:sp>
        <p:nvSpPr>
          <p:cNvPr id="1019917" name="Text Box 13"/>
          <p:cNvSpPr txBox="1">
            <a:spLocks noChangeArrowheads="1"/>
          </p:cNvSpPr>
          <p:nvPr/>
        </p:nvSpPr>
        <p:spPr bwMode="auto">
          <a:xfrm>
            <a:off x="669925" y="3403600"/>
            <a:ext cx="48926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sz="2800" dirty="0">
                <a:solidFill>
                  <a:srgbClr val="FF6600"/>
                </a:solidFill>
                <a:latin typeface="Questrial" panose="02000000000000000000" pitchFamily="50" charset="0"/>
              </a:rPr>
              <a:t>Catalysts reduce the need for high temperatures, saving fuel and reducing pollution.</a:t>
            </a:r>
          </a:p>
        </p:txBody>
      </p:sp>
      <p:pic>
        <p:nvPicPr>
          <p:cNvPr id="1019918" name="Picture 14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9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1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1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1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8" grpId="0"/>
      <p:bldP spid="10199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Anagrams</a:t>
            </a:r>
          </a:p>
        </p:txBody>
      </p:sp>
      <p:pic>
        <p:nvPicPr>
          <p:cNvPr id="51203" name="Picture 4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207" name="ShockwaveFlash1" r:id="rId2" imgW="8699400" imgH="5308560"/>
        </mc:Choice>
        <mc:Fallback>
          <p:control name="ShockwaveFlash1" r:id="rId2" imgW="8699400" imgH="5308560">
            <p:pic>
              <p:nvPicPr>
                <p:cNvPr id="5120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Rates of reaction: summary</a:t>
            </a:r>
          </a:p>
        </p:txBody>
      </p:sp>
      <p:pic>
        <p:nvPicPr>
          <p:cNvPr id="53251" name="Picture 8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9" descr="notes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0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3256" name="ShockwaveFlash1" r:id="rId2" imgW="8699400" imgH="5308560"/>
        </mc:Choice>
        <mc:Fallback>
          <p:control name="ShockwaveFlash1" r:id="rId2" imgW="8699400" imgH="5308560">
            <p:pic>
              <p:nvPicPr>
                <p:cNvPr id="5325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Multiple-choice quiz</a:t>
            </a:r>
          </a:p>
        </p:txBody>
      </p:sp>
      <p:pic>
        <p:nvPicPr>
          <p:cNvPr id="55299" name="Picture 4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5" descr="notes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5303" name="ShockwaveFlash1" r:id="rId2" imgW="8699400" imgH="5308560"/>
        </mc:Choice>
        <mc:Fallback>
          <p:control name="ShockwaveFlash1" r:id="rId2" imgW="8699400" imgH="5308560">
            <p:pic>
              <p:nvPicPr>
                <p:cNvPr id="55301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Reactions, </a:t>
            </a:r>
            <a:r>
              <a:rPr lang="en-GB" altLang="en-US" sz="3200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particles, </a:t>
            </a:r>
            <a:r>
              <a:rPr lang="en-GB" altLang="en-US" sz="3200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and collisions</a:t>
            </a: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563563" y="784225"/>
            <a:ext cx="7718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>
                <a:solidFill>
                  <a:srgbClr val="000066"/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Reactions take place when particles collide with a certain amount of energy.</a:t>
            </a:r>
          </a:p>
        </p:txBody>
      </p:sp>
      <p:sp>
        <p:nvSpPr>
          <p:cNvPr id="962570" name="Text Box 10"/>
          <p:cNvSpPr txBox="1">
            <a:spLocks noChangeArrowheads="1"/>
          </p:cNvSpPr>
          <p:nvPr/>
        </p:nvSpPr>
        <p:spPr bwMode="auto">
          <a:xfrm>
            <a:off x="563563" y="1766888"/>
            <a:ext cx="7942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>
                <a:solidFill>
                  <a:srgbClr val="FF6600"/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The minimum amount of energy needed for the particles to react is called the </a:t>
            </a:r>
            <a:r>
              <a:rPr lang="en-GB" altLang="en-US" b="1" u="sng" dirty="0">
                <a:solidFill>
                  <a:srgbClr val="FF6600"/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activation energy</a:t>
            </a:r>
            <a:r>
              <a:rPr lang="en-GB" altLang="en-US" dirty="0">
                <a:solidFill>
                  <a:schemeClr val="accent6"/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, </a:t>
            </a:r>
            <a:r>
              <a:rPr lang="en-GB" altLang="en-US" dirty="0" smtClean="0">
                <a:solidFill>
                  <a:schemeClr val="accent6"/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and it </a:t>
            </a:r>
            <a:r>
              <a:rPr lang="en-GB" altLang="en-US" dirty="0">
                <a:solidFill>
                  <a:schemeClr val="accent6"/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is different for each reaction.</a:t>
            </a:r>
          </a:p>
        </p:txBody>
      </p:sp>
      <p:sp>
        <p:nvSpPr>
          <p:cNvPr id="962571" name="Text Box 11"/>
          <p:cNvSpPr txBox="1">
            <a:spLocks noChangeArrowheads="1"/>
          </p:cNvSpPr>
          <p:nvPr/>
        </p:nvSpPr>
        <p:spPr bwMode="auto">
          <a:xfrm>
            <a:off x="563563" y="3116263"/>
            <a:ext cx="650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>
                <a:solidFill>
                  <a:srgbClr val="FF6600"/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The rate of a reaction depends on two things: </a:t>
            </a:r>
          </a:p>
        </p:txBody>
      </p:sp>
      <p:sp>
        <p:nvSpPr>
          <p:cNvPr id="962572" name="Text Box 12"/>
          <p:cNvSpPr txBox="1">
            <a:spLocks noChangeArrowheads="1"/>
          </p:cNvSpPr>
          <p:nvPr/>
        </p:nvSpPr>
        <p:spPr bwMode="auto">
          <a:xfrm>
            <a:off x="563563" y="3733800"/>
            <a:ext cx="6746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FF6600"/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the </a:t>
            </a:r>
            <a:r>
              <a:rPr lang="en-GB" altLang="en-US" b="1" dirty="0">
                <a:solidFill>
                  <a:srgbClr val="FF6600"/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frequency</a:t>
            </a:r>
            <a:r>
              <a:rPr lang="en-GB" altLang="en-US" dirty="0">
                <a:solidFill>
                  <a:srgbClr val="FF6600"/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 of collisions between particles</a:t>
            </a:r>
          </a:p>
        </p:txBody>
      </p:sp>
      <p:sp>
        <p:nvSpPr>
          <p:cNvPr id="962573" name="Text Box 13"/>
          <p:cNvSpPr txBox="1">
            <a:spLocks noChangeArrowheads="1"/>
          </p:cNvSpPr>
          <p:nvPr/>
        </p:nvSpPr>
        <p:spPr bwMode="auto">
          <a:xfrm>
            <a:off x="563563" y="4352925"/>
            <a:ext cx="6746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6600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FF6600"/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the </a:t>
            </a:r>
            <a:r>
              <a:rPr lang="en-GB" altLang="en-US" b="1" dirty="0">
                <a:solidFill>
                  <a:srgbClr val="FF6600"/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energy</a:t>
            </a:r>
            <a:r>
              <a:rPr lang="en-GB" altLang="en-US" dirty="0">
                <a:solidFill>
                  <a:srgbClr val="FF6600"/>
                </a:solidFill>
                <a:latin typeface="Questrial" panose="02000000000000000000" pitchFamily="50" charset="0"/>
                <a:ea typeface="HelloSketchie" panose="02000603000000000000" pitchFamily="2" charset="0"/>
              </a:rPr>
              <a:t> with which particles collide.</a:t>
            </a:r>
          </a:p>
        </p:txBody>
      </p:sp>
      <p:sp>
        <p:nvSpPr>
          <p:cNvPr id="962574" name="Text Box 14"/>
          <p:cNvSpPr txBox="1">
            <a:spLocks noChangeArrowheads="1"/>
          </p:cNvSpPr>
          <p:nvPr/>
        </p:nvSpPr>
        <p:spPr bwMode="auto">
          <a:xfrm>
            <a:off x="563563" y="4972050"/>
            <a:ext cx="7942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latin typeface="Questrial" panose="02000000000000000000" pitchFamily="50" charset="0"/>
                <a:ea typeface="HelloSketchie" panose="02000603000000000000" pitchFamily="2" charset="0"/>
              </a:rPr>
              <a:t>If particles collide with less energy than the activation energy, they will not react. The particles will just bounce off each other.</a:t>
            </a:r>
          </a:p>
        </p:txBody>
      </p:sp>
      <p:pic>
        <p:nvPicPr>
          <p:cNvPr id="16393" name="Picture 15" descr="notes_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76" name="Picture 1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70" grpId="0"/>
      <p:bldP spid="962571" grpId="0"/>
      <p:bldP spid="962572" grpId="0"/>
      <p:bldP spid="962573" grpId="0"/>
      <p:bldP spid="9625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1592" y="63152"/>
            <a:ext cx="7240587" cy="549275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Temperature </a:t>
            </a:r>
            <a:r>
              <a:rPr lang="en-GB" altLang="en-US" sz="3200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&amp; Collisions</a:t>
            </a:r>
            <a:endParaRPr lang="en-GB" altLang="en-US" sz="3200" dirty="0" smtClean="0">
              <a:solidFill>
                <a:schemeClr val="accent1">
                  <a:lumMod val="50000"/>
                </a:schemeClr>
              </a:solidFill>
              <a:latin typeface="Questrial" panose="02000000000000000000" pitchFamily="50" charset="0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25688" y="843260"/>
            <a:ext cx="8497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>
                <a:solidFill>
                  <a:srgbClr val="000066"/>
                </a:solidFill>
                <a:latin typeface="Questrial" panose="02000000000000000000" pitchFamily="50" charset="0"/>
              </a:rPr>
              <a:t>How does temperature affect the rate of particle collision?</a:t>
            </a:r>
            <a:endParaRPr lang="en-GB" altLang="en-US" dirty="0">
              <a:latin typeface="Questrial" panose="02000000000000000000" pitchFamily="50" charset="0"/>
            </a:endParaRPr>
          </a:p>
        </p:txBody>
      </p:sp>
      <p:pic>
        <p:nvPicPr>
          <p:cNvPr id="23556" name="Picture 6" descr="CA9 pat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304925"/>
            <a:ext cx="85026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Effect of temperature on rate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8321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dirty="0">
                <a:solidFill>
                  <a:srgbClr val="FF6600"/>
                </a:solidFill>
                <a:latin typeface="Questrial" panose="02000000000000000000" pitchFamily="50" charset="0"/>
              </a:rPr>
              <a:t>The higher the temperature, the faster the rate of a reaction. In many reactions, a rise in temperature of 10</a:t>
            </a:r>
            <a:r>
              <a:rPr lang="en-GB" altLang="en-US" sz="1000" dirty="0">
                <a:solidFill>
                  <a:srgbClr val="FF6600"/>
                </a:solidFill>
                <a:latin typeface="Questrial" panose="02000000000000000000" pitchFamily="50" charset="0"/>
              </a:rPr>
              <a:t> </a:t>
            </a:r>
            <a:r>
              <a:rPr lang="en-US" altLang="en-US" dirty="0">
                <a:solidFill>
                  <a:srgbClr val="FF6600"/>
                </a:solidFill>
                <a:latin typeface="Questrial" panose="02000000000000000000" pitchFamily="50" charset="0"/>
                <a:cs typeface="Arial" panose="020B0604020202020204" pitchFamily="34" charset="0"/>
              </a:rPr>
              <a:t>°C causes the rate of reaction to approximately double.</a:t>
            </a:r>
          </a:p>
        </p:txBody>
      </p:sp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3806825" y="2120900"/>
            <a:ext cx="4956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solidFill>
                  <a:srgbClr val="000066"/>
                </a:solidFill>
                <a:latin typeface="Questrial" panose="02000000000000000000" pitchFamily="50" charset="0"/>
              </a:rPr>
              <a:t>Why does increased temperature increase the rate of reaction?</a:t>
            </a:r>
            <a:endParaRPr lang="en-US" altLang="en-US">
              <a:solidFill>
                <a:srgbClr val="000066"/>
              </a:solidFill>
              <a:latin typeface="Questrial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37989" name="Text Box 5"/>
          <p:cNvSpPr txBox="1">
            <a:spLocks noChangeArrowheads="1"/>
          </p:cNvSpPr>
          <p:nvPr/>
        </p:nvSpPr>
        <p:spPr bwMode="auto">
          <a:xfrm>
            <a:off x="3806825" y="3094038"/>
            <a:ext cx="49561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FF6600"/>
                </a:solidFill>
                <a:latin typeface="Questrial" panose="02000000000000000000" pitchFamily="50" charset="0"/>
              </a:rPr>
              <a:t>At a higher temperature, particles have more energy. This means they move faster and are more likely to collide with other particles.</a:t>
            </a:r>
            <a:endParaRPr lang="en-US" altLang="en-US" dirty="0">
              <a:solidFill>
                <a:srgbClr val="FF6600"/>
              </a:solidFill>
              <a:latin typeface="Questrial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3806825" y="4797425"/>
            <a:ext cx="469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>
                <a:solidFill>
                  <a:srgbClr val="000066"/>
                </a:solidFill>
                <a:latin typeface="Questrial" panose="02000000000000000000" pitchFamily="50" charset="0"/>
              </a:rPr>
              <a:t>When the particles collide, they do so with more energy, and so the number of successful collisions increases. </a:t>
            </a:r>
            <a:endParaRPr lang="en-US" altLang="en-US">
              <a:solidFill>
                <a:srgbClr val="000066"/>
              </a:solidFill>
              <a:latin typeface="Questrial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937993" name="Picture 9" descr="car - f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2089150"/>
            <a:ext cx="29178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994" name="Picture 10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8" grpId="0"/>
      <p:bldP spid="937989" grpId="0"/>
      <p:bldP spid="9379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3000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Temperature </a:t>
            </a:r>
            <a:r>
              <a:rPr lang="en-GB" altLang="en-US" sz="3000" dirty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&amp;</a:t>
            </a:r>
            <a:r>
              <a:rPr lang="en-GB" altLang="en-US" sz="3000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 </a:t>
            </a:r>
            <a:r>
              <a:rPr lang="en-GB" altLang="en-US" sz="3000" dirty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P</a:t>
            </a:r>
            <a:r>
              <a:rPr lang="en-GB" altLang="en-US" sz="3000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article </a:t>
            </a:r>
            <a:r>
              <a:rPr lang="en-GB" altLang="en-US" sz="3000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C</a:t>
            </a:r>
            <a:r>
              <a:rPr lang="en-GB" altLang="en-US" sz="3000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ollisions</a:t>
            </a:r>
            <a:endParaRPr lang="en-GB" altLang="en-US" sz="3000" dirty="0" smtClean="0">
              <a:solidFill>
                <a:schemeClr val="accent1">
                  <a:lumMod val="50000"/>
                </a:schemeClr>
              </a:solidFill>
              <a:latin typeface="Questrial" panose="02000000000000000000" pitchFamily="50" charset="0"/>
            </a:endParaRPr>
          </a:p>
        </p:txBody>
      </p:sp>
      <p:pic>
        <p:nvPicPr>
          <p:cNvPr id="27651" name="Picture 9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7" descr="notes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7658" name="ShockwaveFlash1" r:id="rId2" imgW="8699400" imgH="5308560"/>
        </mc:Choice>
        <mc:Fallback>
          <p:control name="ShockwaveFlash1" r:id="rId2" imgW="8699400" imgH="5308560">
            <p:pic>
              <p:nvPicPr>
                <p:cNvPr id="2765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2700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Effect of concentration on rate of reaction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7942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FF6600"/>
                </a:solidFill>
                <a:latin typeface="Questrial" panose="02000000000000000000" pitchFamily="50" charset="0"/>
              </a:rPr>
              <a:t>The higher the concentration of a dissolved reactant, the faster the rate of a reaction.</a:t>
            </a:r>
          </a:p>
        </p:txBody>
      </p:sp>
      <p:sp>
        <p:nvSpPr>
          <p:cNvPr id="980996" name="Text Box 4"/>
          <p:cNvSpPr txBox="1">
            <a:spLocks noChangeArrowheads="1"/>
          </p:cNvSpPr>
          <p:nvPr/>
        </p:nvSpPr>
        <p:spPr bwMode="auto">
          <a:xfrm>
            <a:off x="563563" y="1719263"/>
            <a:ext cx="7942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000066"/>
                </a:solidFill>
                <a:latin typeface="Questrial" panose="02000000000000000000" pitchFamily="50" charset="0"/>
              </a:rPr>
              <a:t>Why does increased concentration increase the rate of reaction?</a:t>
            </a:r>
          </a:p>
        </p:txBody>
      </p:sp>
      <p:sp>
        <p:nvSpPr>
          <p:cNvPr id="980997" name="Text Box 5"/>
          <p:cNvSpPr txBox="1">
            <a:spLocks noChangeArrowheads="1"/>
          </p:cNvSpPr>
          <p:nvPr/>
        </p:nvSpPr>
        <p:spPr bwMode="auto">
          <a:xfrm>
            <a:off x="563563" y="2654300"/>
            <a:ext cx="79422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FF6600"/>
                </a:solidFill>
                <a:latin typeface="Questrial" panose="02000000000000000000" pitchFamily="50" charset="0"/>
              </a:rPr>
              <a:t>At a higher concentration, there are more particles in the same amount of space. This means that the particles are more likely to collide and therefore more likely to react.</a:t>
            </a:r>
            <a:endParaRPr lang="en-US" altLang="en-US" dirty="0">
              <a:solidFill>
                <a:srgbClr val="FF6600"/>
              </a:solidFill>
              <a:latin typeface="Questrial" panose="02000000000000000000" pitchFamily="50" charset="0"/>
              <a:cs typeface="Arial" panose="020B0604020202020204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973638" y="3948113"/>
            <a:ext cx="3213100" cy="2455862"/>
            <a:chOff x="3133" y="2487"/>
            <a:chExt cx="2024" cy="1547"/>
          </a:xfrm>
        </p:grpSpPr>
        <p:pic>
          <p:nvPicPr>
            <p:cNvPr id="32780" name="Picture 7" descr="high concentr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" y="2487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1" name="Text Box 8"/>
            <p:cNvSpPr txBox="1">
              <a:spLocks noChangeArrowheads="1"/>
            </p:cNvSpPr>
            <p:nvPr/>
          </p:nvSpPr>
          <p:spPr bwMode="auto">
            <a:xfrm>
              <a:off x="3133" y="3746"/>
              <a:ext cx="20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solidFill>
                    <a:schemeClr val="accent1">
                      <a:lumMod val="50000"/>
                    </a:schemeClr>
                  </a:solidFill>
                  <a:latin typeface="Questrial" panose="02000000000000000000" pitchFamily="50" charset="0"/>
                </a:rPr>
                <a:t>higher concentration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960438" y="3946525"/>
            <a:ext cx="3078162" cy="2457450"/>
            <a:chOff x="605" y="2486"/>
            <a:chExt cx="1939" cy="1548"/>
          </a:xfrm>
        </p:grpSpPr>
        <p:pic>
          <p:nvPicPr>
            <p:cNvPr id="32778" name="Picture 6" descr="low concentrat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" y="248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9" name="Text Box 9"/>
            <p:cNvSpPr txBox="1">
              <a:spLocks noChangeArrowheads="1"/>
            </p:cNvSpPr>
            <p:nvPr/>
          </p:nvSpPr>
          <p:spPr bwMode="auto">
            <a:xfrm>
              <a:off x="605" y="3746"/>
              <a:ext cx="19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solidFill>
                    <a:schemeClr val="accent1">
                      <a:lumMod val="50000"/>
                    </a:schemeClr>
                  </a:solidFill>
                  <a:latin typeface="Questrial" panose="02000000000000000000" pitchFamily="50" charset="0"/>
                </a:rPr>
                <a:t>lower concentration</a:t>
              </a:r>
            </a:p>
          </p:txBody>
        </p:sp>
      </p:grpSp>
      <p:sp>
        <p:nvSpPr>
          <p:cNvPr id="981004" name="AutoShape 12"/>
          <p:cNvSpPr>
            <a:spLocks noChangeArrowheads="1"/>
          </p:cNvSpPr>
          <p:nvPr/>
        </p:nvSpPr>
        <p:spPr bwMode="auto">
          <a:xfrm>
            <a:off x="3962400" y="4773613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>
            <a:noFill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Questrial" panose="02000000000000000000" pitchFamily="50" charset="0"/>
            </a:endParaRPr>
          </a:p>
        </p:txBody>
      </p:sp>
      <p:pic>
        <p:nvPicPr>
          <p:cNvPr id="981008" name="Picture 1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6" grpId="0"/>
      <p:bldP spid="980997" grpId="0"/>
      <p:bldP spid="9810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accent1">
                    <a:lumMod val="50000"/>
                  </a:schemeClr>
                </a:solidFill>
                <a:latin typeface="Questrial" panose="02000000000000000000" pitchFamily="50" charset="0"/>
              </a:rPr>
              <a:t>Concentration and particle collisions</a:t>
            </a:r>
          </a:p>
        </p:txBody>
      </p:sp>
      <p:pic>
        <p:nvPicPr>
          <p:cNvPr id="34819" name="Picture 17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2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3" descr="notes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4826" name="ShockwaveFlash1" r:id="rId2" imgW="8699400" imgH="5308560"/>
        </mc:Choice>
        <mc:Fallback>
          <p:control name="ShockwaveFlash1" r:id="rId2" imgW="8699400" imgH="5308560">
            <p:pic>
              <p:nvPicPr>
                <p:cNvPr id="3482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381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28169</TotalTime>
  <Words>985</Words>
  <Application>Microsoft Office PowerPoint</Application>
  <PresentationFormat>On-screen Show (4:3)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Wingdings</vt:lpstr>
      <vt:lpstr>Default Design</vt:lpstr>
      <vt:lpstr>3_Custom Design</vt:lpstr>
      <vt:lpstr>1_Custom Design</vt:lpstr>
      <vt:lpstr>2_Custom Design</vt:lpstr>
      <vt:lpstr>4_Custom Design</vt:lpstr>
      <vt:lpstr>Custom Design</vt:lpstr>
      <vt:lpstr>PowerPoint Presentation</vt:lpstr>
      <vt:lpstr>Reactions, particles, and collisions</vt:lpstr>
      <vt:lpstr>PowerPoint Presentation</vt:lpstr>
      <vt:lpstr>Temperature &amp; Collisions</vt:lpstr>
      <vt:lpstr>Effect of temperature on rate</vt:lpstr>
      <vt:lpstr>Temperature &amp; Particle Collisions</vt:lpstr>
      <vt:lpstr>PowerPoint Presentation</vt:lpstr>
      <vt:lpstr>Effect of concentration on rate of reaction</vt:lpstr>
      <vt:lpstr>Concentration and particle collisions</vt:lpstr>
      <vt:lpstr>PowerPoint Presentation</vt:lpstr>
      <vt:lpstr>Effect of surface area on rate of reaction</vt:lpstr>
      <vt:lpstr>Surface area and particle collisions</vt:lpstr>
      <vt:lpstr>What are catalysts?</vt:lpstr>
      <vt:lpstr>Everyday catalysts</vt:lpstr>
      <vt:lpstr>Catalysts in industry</vt:lpstr>
      <vt:lpstr>PowerPoint Presentation</vt:lpstr>
      <vt:lpstr>Anagrams</vt:lpstr>
      <vt:lpstr>Rates of reaction: summary</vt:lpstr>
      <vt:lpstr>Multiple-choice quiz</vt:lpstr>
    </vt:vector>
  </TitlesOfParts>
  <Company>Boardworks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Rates of Reaction</dc:title>
  <dc:subject>GCSE Additional Science - Chemistry (Spring 2007)</dc:subject>
  <dc:creator>Boardworks Ltd.</dc:creator>
  <cp:lastModifiedBy>mguthrie</cp:lastModifiedBy>
  <cp:revision>1033</cp:revision>
  <dcterms:created xsi:type="dcterms:W3CDTF">2003-09-13T07:39:42Z</dcterms:created>
  <dcterms:modified xsi:type="dcterms:W3CDTF">2017-10-11T13:30:37Z</dcterms:modified>
</cp:coreProperties>
</file>