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Overlock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  <p:embeddedFont>
      <p:font typeface="Source Sans Pr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SourceSansPro-regular.fntdata"/><Relationship Id="rId25" Type="http://schemas.openxmlformats.org/officeDocument/2006/relationships/font" Target="fonts/Lato-boldItalic.fntdata"/><Relationship Id="rId28" Type="http://schemas.openxmlformats.org/officeDocument/2006/relationships/font" Target="fonts/SourceSansPro-italic.fntdata"/><Relationship Id="rId27" Type="http://schemas.openxmlformats.org/officeDocument/2006/relationships/font" Target="fonts/SourceSans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SansPr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Overlock-bold.fntdata"/><Relationship Id="rId14" Type="http://schemas.openxmlformats.org/officeDocument/2006/relationships/font" Target="fonts/Overlock-regular.fntdata"/><Relationship Id="rId17" Type="http://schemas.openxmlformats.org/officeDocument/2006/relationships/font" Target="fonts/Overlock-boldItalic.fntdata"/><Relationship Id="rId16" Type="http://schemas.openxmlformats.org/officeDocument/2006/relationships/font" Target="fonts/Overlock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5400000">
            <a:off x="7226400" y="274573"/>
            <a:ext cx="21915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5" name="Shape 15"/>
          <p:cNvGrpSpPr/>
          <p:nvPr/>
        </p:nvGrpSpPr>
        <p:grpSpPr>
          <a:xfrm>
            <a:off x="0" y="653"/>
            <a:ext cx="5153704" cy="6845694"/>
            <a:chOff x="0" y="75"/>
            <a:chExt cx="5153704" cy="5152950"/>
          </a:xfrm>
        </p:grpSpPr>
        <p:sp>
          <p:nvSpPr>
            <p:cNvPr id="16" name="Shape 16"/>
            <p:cNvSpPr/>
            <p:nvPr/>
          </p:nvSpPr>
          <p:spPr>
            <a:xfrm rot="-5400000">
              <a:off x="454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 flipH="1">
              <a:off x="652821" y="590034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Shape 20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4000"/>
            </a:lvl1pPr>
            <a:lvl2pPr lvl="1" rtl="0">
              <a:spcBef>
                <a:spcPts val="0"/>
              </a:spcBef>
              <a:buSzPct val="100000"/>
              <a:defRPr sz="4000"/>
            </a:lvl2pPr>
            <a:lvl3pPr lvl="2" rtl="0">
              <a:spcBef>
                <a:spcPts val="0"/>
              </a:spcBef>
              <a:buSzPct val="100000"/>
              <a:defRPr sz="4000"/>
            </a:lvl3pPr>
            <a:lvl4pPr lvl="3" rtl="0">
              <a:spcBef>
                <a:spcPts val="0"/>
              </a:spcBef>
              <a:buSzPct val="100000"/>
              <a:defRPr sz="4000"/>
            </a:lvl4pPr>
            <a:lvl5pPr lvl="4" rtl="0">
              <a:spcBef>
                <a:spcPts val="0"/>
              </a:spcBef>
              <a:buSzPct val="100000"/>
              <a:defRPr sz="4000"/>
            </a:lvl5pPr>
            <a:lvl6pPr lvl="5" rtl="0">
              <a:spcBef>
                <a:spcPts val="0"/>
              </a:spcBef>
              <a:buSzPct val="100000"/>
              <a:defRPr sz="4000"/>
            </a:lvl6pPr>
            <a:lvl7pPr lvl="6" rtl="0">
              <a:spcBef>
                <a:spcPts val="0"/>
              </a:spcBef>
              <a:buSzPct val="100000"/>
              <a:defRPr sz="4000"/>
            </a:lvl7pPr>
            <a:lvl8pPr lvl="7" rtl="0">
              <a:spcBef>
                <a:spcPts val="0"/>
              </a:spcBef>
              <a:buSzPct val="100000"/>
              <a:defRPr sz="4000"/>
            </a:lvl8pPr>
            <a:lvl9pPr lvl="8" rtl="0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Shape 110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4"/>
          </a:xfrm>
        </p:grpSpPr>
        <p:sp>
          <p:nvSpPr>
            <p:cNvPr id="111" name="Shape 1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Shape 129"/>
          <p:cNvSpPr txBox="1"/>
          <p:nvPr>
            <p:ph type="title"/>
          </p:nvPr>
        </p:nvSpPr>
        <p:spPr>
          <a:xfrm>
            <a:off x="823850" y="1712900"/>
            <a:ext cx="4776000" cy="173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8000"/>
            </a:lvl1pPr>
            <a:lvl2pPr lvl="1" rtl="0">
              <a:spcBef>
                <a:spcPts val="0"/>
              </a:spcBef>
              <a:buSzPct val="100000"/>
              <a:defRPr sz="8000"/>
            </a:lvl2pPr>
            <a:lvl3pPr lvl="2" rtl="0">
              <a:spcBef>
                <a:spcPts val="0"/>
              </a:spcBef>
              <a:buSzPct val="100000"/>
              <a:defRPr sz="8000"/>
            </a:lvl3pPr>
            <a:lvl4pPr lvl="3" rtl="0">
              <a:spcBef>
                <a:spcPts val="0"/>
              </a:spcBef>
              <a:buSzPct val="100000"/>
              <a:defRPr sz="8000"/>
            </a:lvl4pPr>
            <a:lvl5pPr lvl="4" rtl="0">
              <a:spcBef>
                <a:spcPts val="0"/>
              </a:spcBef>
              <a:buSzPct val="100000"/>
              <a:defRPr sz="8000"/>
            </a:lvl5pPr>
            <a:lvl6pPr lvl="5" rtl="0">
              <a:spcBef>
                <a:spcPts val="0"/>
              </a:spcBef>
              <a:buSzPct val="100000"/>
              <a:defRPr sz="8000"/>
            </a:lvl6pPr>
            <a:lvl7pPr lvl="6" rtl="0">
              <a:spcBef>
                <a:spcPts val="0"/>
              </a:spcBef>
              <a:buSzPct val="100000"/>
              <a:defRPr sz="8000"/>
            </a:lvl7pPr>
            <a:lvl8pPr lvl="7" rtl="0">
              <a:spcBef>
                <a:spcPts val="0"/>
              </a:spcBef>
              <a:buSzPct val="100000"/>
              <a:defRPr sz="8000"/>
            </a:lvl8pPr>
            <a:lvl9pPr lvl="8" rtl="0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823850" y="3524165"/>
            <a:ext cx="4776000" cy="162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600200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41300" lvl="0" marL="41910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9222" lvl="1" marL="722312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47" lvl="2" marL="1004887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3825" lvl="3" marL="1279525" rtl="0" algn="l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Font typeface="Noto Sans Symbols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6675" lvl="4" marL="1489075" rtl="0" algn="l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Font typeface="Arial"/>
              <a:buChar char="-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2483" lvl="5" marL="1700784" rtl="0" algn="l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78739" lvl="6" marL="1920240" rtl="0" algn="l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2295" lvl="7" marL="2139696" rtl="0" algn="l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3820" lvl="8" marL="2331720" rtl="0" algn="l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457200" y="6421437"/>
            <a:ext cx="2133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3124200" y="6421437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153400" y="6421437"/>
            <a:ext cx="7620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A98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9B9A9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clipArtAndTx">
  <p:cSld name="Title, Clip Art and 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2" name="Shape 142"/>
          <p:cNvSpPr/>
          <p:nvPr>
            <p:ph idx="2" type="clipArt"/>
          </p:nvPr>
        </p:nvSpPr>
        <p:spPr>
          <a:xfrm>
            <a:off x="685800" y="2057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648200" y="2057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41300" lvl="0" marL="41910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9222" lvl="1" marL="722312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47" lvl="2" marL="1004887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3825" lvl="3" marL="1279525" rtl="0" algn="l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Font typeface="Noto Sans Symbols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6675" lvl="4" marL="1489075" rtl="0" algn="l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Font typeface="Arial"/>
              <a:buChar char="-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2483" lvl="5" marL="1700784" rtl="0" algn="l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78739" lvl="6" marL="1920240" rtl="0" algn="l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2295" lvl="7" marL="2139696" rtl="0" algn="l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3820" lvl="8" marL="2331720" rtl="0" algn="l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457200" y="6421437"/>
            <a:ext cx="2133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3124200" y="6421437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153400" y="6421437"/>
            <a:ext cx="7620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A98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9B9A9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hape 24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4"/>
          </a:xfrm>
        </p:grpSpPr>
        <p:sp>
          <p:nvSpPr>
            <p:cNvPr id="25" name="Shape 25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Shape 43"/>
          <p:cNvSpPr txBox="1"/>
          <p:nvPr>
            <p:ph type="title"/>
          </p:nvPr>
        </p:nvSpPr>
        <p:spPr>
          <a:xfrm>
            <a:off x="823850" y="2737333"/>
            <a:ext cx="4587000" cy="1531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Shape 46"/>
          <p:cNvGrpSpPr/>
          <p:nvPr/>
        </p:nvGrpSpPr>
        <p:grpSpPr>
          <a:xfrm>
            <a:off x="0" y="507989"/>
            <a:ext cx="1037850" cy="1355015"/>
            <a:chOff x="0" y="381001"/>
            <a:chExt cx="1037850" cy="1016287"/>
          </a:xfrm>
        </p:grpSpPr>
        <p:sp>
          <p:nvSpPr>
            <p:cNvPr id="47" name="Shape 4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9" name="Shape 49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297500" y="2090066"/>
            <a:ext cx="7038900" cy="388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0" y="507989"/>
            <a:ext cx="1037850" cy="1355015"/>
            <a:chOff x="0" y="381001"/>
            <a:chExt cx="1037850" cy="1016287"/>
          </a:xfrm>
        </p:grpSpPr>
        <p:sp>
          <p:nvSpPr>
            <p:cNvPr id="54" name="Shape 5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297500" y="2090066"/>
            <a:ext cx="3403200" cy="388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933221" y="2090066"/>
            <a:ext cx="3403200" cy="388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0" y="507989"/>
            <a:ext cx="1037850" cy="1355015"/>
            <a:chOff x="0" y="381001"/>
            <a:chExt cx="1037850" cy="1016287"/>
          </a:xfrm>
        </p:grpSpPr>
        <p:sp>
          <p:nvSpPr>
            <p:cNvPr id="62" name="Shape 6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0" y="507989"/>
            <a:ext cx="1037850" cy="1355015"/>
            <a:chOff x="0" y="381001"/>
            <a:chExt cx="1037850" cy="1016287"/>
          </a:xfrm>
        </p:grpSpPr>
        <p:sp>
          <p:nvSpPr>
            <p:cNvPr id="68" name="Shape 6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Shape 70"/>
          <p:cNvSpPr txBox="1"/>
          <p:nvPr>
            <p:ph type="title"/>
          </p:nvPr>
        </p:nvSpPr>
        <p:spPr>
          <a:xfrm>
            <a:off x="1297500" y="525000"/>
            <a:ext cx="3798900" cy="199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297500" y="2630066"/>
            <a:ext cx="3798900" cy="322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4406400" y="0"/>
            <a:ext cx="4737600" cy="6857828"/>
            <a:chOff x="4406400" y="0"/>
            <a:chExt cx="4737600" cy="5143500"/>
          </a:xfrm>
        </p:grpSpPr>
        <p:sp>
          <p:nvSpPr>
            <p:cNvPr id="75" name="Shape 75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5849857" y="144407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5987080" y="2469742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6222114" y="26771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rot="-5400000">
              <a:off x="6675341" y="18622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-5400000">
              <a:off x="6861140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flipH="1">
              <a:off x="7965266" y="2693191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8145082" y="330903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7047599" y="30953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rot="-5400000">
              <a:off x="8102490" y="37188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flipH="1">
              <a:off x="8334532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 rot="-5400000">
              <a:off x="8288289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823850" y="1155700"/>
            <a:ext cx="4587000" cy="4694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0" y="507989"/>
            <a:ext cx="1037850" cy="1355015"/>
            <a:chOff x="0" y="381001"/>
            <a:chExt cx="1037850" cy="1016287"/>
          </a:xfrm>
        </p:grpSpPr>
        <p:sp>
          <p:nvSpPr>
            <p:cNvPr id="97" name="Shape 9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Shape 99"/>
          <p:cNvSpPr txBox="1"/>
          <p:nvPr>
            <p:ph type="title"/>
          </p:nvPr>
        </p:nvSpPr>
        <p:spPr>
          <a:xfrm>
            <a:off x="1297500" y="2211100"/>
            <a:ext cx="3036300" cy="233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1297500" y="4717333"/>
            <a:ext cx="3036300" cy="67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648200" y="2262133"/>
            <a:ext cx="3676800" cy="312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Shape 104"/>
          <p:cNvGrpSpPr/>
          <p:nvPr/>
        </p:nvGrpSpPr>
        <p:grpSpPr>
          <a:xfrm>
            <a:off x="0" y="5504636"/>
            <a:ext cx="698925" cy="912853"/>
            <a:chOff x="0" y="3785671"/>
            <a:chExt cx="698925" cy="684657"/>
          </a:xfrm>
        </p:grpSpPr>
        <p:sp>
          <p:nvSpPr>
            <p:cNvPr id="105" name="Shape 105"/>
            <p:cNvSpPr/>
            <p:nvPr/>
          </p:nvSpPr>
          <p:spPr>
            <a:xfrm rot="-5400000">
              <a:off x="0" y="3785671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 flipH="1">
              <a:off x="154125" y="3925528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>
            <p:ph idx="1" type="body"/>
          </p:nvPr>
        </p:nvSpPr>
        <p:spPr>
          <a:xfrm>
            <a:off x="812725" y="5740500"/>
            <a:ext cx="6936000" cy="69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x="1371612" y="3249850"/>
            <a:ext cx="7089900" cy="24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SzPct val="25000"/>
              <a:buFont typeface="Comic Sans MS"/>
              <a:buNone/>
            </a:pPr>
            <a:r>
              <a:rPr b="1" i="0" lang="en-US" sz="4600" u="none" cap="none" strike="noStrike">
                <a:solidFill>
                  <a:srgbClr val="9FD4E6"/>
                </a:solidFill>
                <a:latin typeface="Overlock"/>
                <a:ea typeface="Overlock"/>
                <a:cs typeface="Overlock"/>
                <a:sym typeface="Overlock"/>
              </a:rPr>
              <a:t>PHYSICAL VERSUS CHEMICAL PROPERTIES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Reviewing MATTER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1612275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28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Matter:  anything that has mass and takes up space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Mass – the amount of matter in something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Volume – the amount of space something occupies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-3937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28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Which of the following is matter?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A car?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A box?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You?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Heat?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i="0" sz="24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45775" y="726075"/>
            <a:ext cx="5292300" cy="153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What is a property?</a:t>
            </a:r>
          </a:p>
        </p:txBody>
      </p:sp>
      <p:pic>
        <p:nvPicPr>
          <p:cNvPr id="166" name="Shape 166"/>
          <p:cNvPicPr preferRelativeResize="0"/>
          <p:nvPr>
            <p:ph idx="12" type="sldNum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>
            <p:ph idx="4294967295" type="body"/>
          </p:nvPr>
        </p:nvSpPr>
        <p:spPr>
          <a:xfrm>
            <a:off x="659000" y="2712425"/>
            <a:ext cx="45009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28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Property</a:t>
            </a:r>
            <a:r>
              <a:rPr i="0" lang="en-US" sz="28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:  a characteristic of a substance that can be observed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1295400" y="291137"/>
            <a:ext cx="7470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Physical Property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295400" y="1905000"/>
            <a:ext cx="6934199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Physical property:  a property that can be observed without changing the identity of the substance.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97200" y="3495675"/>
            <a:ext cx="4103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Examples: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luster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malleability:  the ability to be hammered into a thin sheet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ductility:  the ability to be stretched into a wire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4572000"/>
            <a:ext cx="923924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4953000" y="3810000"/>
            <a:ext cx="2362200" cy="2376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melting point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boiling point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density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solubility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specific heat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37356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Special Physical Properties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1737575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Melting point</a:t>
            </a: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:  the temperature at which a substance changes from a solid to a liquid at a given pressure </a:t>
            </a:r>
          </a:p>
          <a:p>
            <a:pPr indent="-238125" lvl="3" marL="127952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water =  0</a:t>
            </a:r>
            <a:r>
              <a:rPr baseline="30000"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o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C or 32</a:t>
            </a:r>
            <a:r>
              <a:rPr baseline="30000"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o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F</a:t>
            </a:r>
          </a:p>
          <a:p>
            <a:pPr indent="-393700" lvl="0" marL="4191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Boiling point</a:t>
            </a: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:  the temperature at which a substance changes from a liquid to a gas at a given pressure</a:t>
            </a:r>
          </a:p>
          <a:p>
            <a:pPr indent="-393700" lvl="0" marL="4191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           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water = 100</a:t>
            </a:r>
            <a:r>
              <a:rPr baseline="30000"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o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C or 212</a:t>
            </a:r>
            <a:r>
              <a:rPr baseline="30000"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o</a:t>
            </a: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Chemical Properties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1711200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Chemical property</a:t>
            </a: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:  a property that can only be observed by changing the identity of the substance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1143000" y="3381375"/>
            <a:ext cx="7010400" cy="21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Examples: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flammability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ability to rust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verlock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reactivity with vinegar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1297500" y="722825"/>
            <a:ext cx="70389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Density</a:t>
            </a:r>
          </a:p>
        </p:txBody>
      </p:sp>
      <p:sp>
        <p:nvSpPr>
          <p:cNvPr id="199" name="Shape 199"/>
          <p:cNvSpPr txBox="1"/>
          <p:nvPr>
            <p:ph idx="4294967295" type="body"/>
          </p:nvPr>
        </p:nvSpPr>
        <p:spPr>
          <a:xfrm>
            <a:off x="619200" y="2160725"/>
            <a:ext cx="83955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Density</a:t>
            </a: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is the amount of mass per unit of volume.</a:t>
            </a: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sng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Density</a:t>
            </a: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can be used to identify a substance.</a:t>
            </a: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The density of water is 1.0g/mL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Density Calculations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1678225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Calculations:</a:t>
            </a:r>
          </a:p>
          <a:p>
            <a:pPr indent="-255587" lvl="2" marL="1004887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 = m/V = g/mL = g/cm</a:t>
            </a:r>
            <a:r>
              <a:rPr baseline="30000" i="0" lang="en-US" sz="24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3</a:t>
            </a: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Ex:  A cube has a mass of 2.8 g and occupies a volume of 3.67 ml.  Would this object float or sink in water?</a:t>
            </a:r>
          </a:p>
          <a:p>
            <a:pPr indent="-238125" lvl="3" marL="12795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Mass = 2.8 g		Volume = 3.67 mL</a:t>
            </a:r>
          </a:p>
          <a:p>
            <a:pPr indent="-238125" lvl="3" marL="12795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 = 2.8g/3.67 mL= 0.76 g/mL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Overlock"/>
              <a:buChar char="●"/>
            </a:pPr>
            <a:r>
              <a:rPr i="0" lang="en-US" sz="2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This object would float in water because its density is less than water (1.0 g/mL).</a:t>
            </a:r>
          </a:p>
          <a:p>
            <a:pPr indent="-277812" lvl="1" marL="722312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r>
              <a:t/>
            </a:r>
            <a:endParaRPr i="0" sz="26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i="0" sz="26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35706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46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More Density Calculations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36350" y="1727700"/>
            <a:ext cx="8077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Overlock"/>
              <a:buChar char="⦿"/>
            </a:pPr>
            <a:r>
              <a:rPr i="0" lang="en-US" sz="3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Ex:  A liquid has a mass of 25.6 g and a volume of 31.6 mL.  Use the table below to identify the substance.</a:t>
            </a:r>
          </a:p>
          <a:p>
            <a:pPr indent="-393700" lvl="0" marL="419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i="0" sz="3000" u="none" cap="none" strike="noStrike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4191000"/>
            <a:ext cx="3603625" cy="2339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780700" y="4191000"/>
            <a:ext cx="3886200" cy="17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M=25.6 g	V=31.6 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    D = 25.6 g/31.6 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     D= 0.81 g/mL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The substance is ethanol.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