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5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33C5374-D72D-4D57-BB66-AD43A395E5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774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A95F60-A804-4BD5-A0EB-F53B16714C1F}" type="slidenum">
              <a:rPr lang="en-US"/>
              <a:pPr/>
              <a:t>1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51869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209882-BBD5-4C3B-BF5A-19A0C686F9DF}" type="slidenum">
              <a:rPr lang="en-US"/>
              <a:pPr/>
              <a:t>2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87558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ECF7AA-B0AE-4CE6-9C97-45574FAE191D}" type="slidenum">
              <a:rPr lang="en-US"/>
              <a:pPr/>
              <a:t>3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39686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CE7E75-6BCA-482D-8A77-C1546DD60C7D}" type="slidenum">
              <a:rPr lang="en-US"/>
              <a:pPr/>
              <a:t>4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48524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D6B968-6ACE-47F1-A098-15CE936D1833}" type="slidenum">
              <a:rPr lang="en-US"/>
              <a:pPr/>
              <a:t>5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85576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C1177B-3B3D-497E-B2F7-2119EB8BD253}" type="slidenum">
              <a:rPr lang="en-US"/>
              <a:pPr/>
              <a:t>11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87422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7" cy="2554758"/>
          </a:xfrm>
        </p:spPr>
        <p:txBody>
          <a:bodyPr anchor="b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7419" y="1824010"/>
            <a:ext cx="990599" cy="240258"/>
          </a:xfrm>
        </p:spPr>
        <p:txBody>
          <a:bodyPr/>
          <a:lstStyle>
            <a:lvl1pPr algn="l">
              <a:defRPr sz="900"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46568" y="3264407"/>
            <a:ext cx="3859795" cy="228659"/>
          </a:xfrm>
        </p:spPr>
        <p:txBody>
          <a:bodyPr/>
          <a:lstStyle>
            <a:lvl1pPr>
              <a:defRPr sz="900"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C6EF8FA-19DD-47D6-9D5D-0EAC30C85E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393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Rectangle 14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EEB582C-B2C5-4344-8A63-30E7182292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69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EEB582C-B2C5-4344-8A63-30E7182292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03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1" name="TextBox 10"/>
          <p:cNvSpPr txBox="1"/>
          <p:nvPr/>
        </p:nvSpPr>
        <p:spPr bwMode="gray">
          <a:xfrm>
            <a:off x="7033421" y="2893960"/>
            <a:ext cx="679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625840" y="590998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763" y="914400"/>
            <a:ext cx="6177681" cy="28846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870" y="5000815"/>
            <a:ext cx="6422005" cy="101817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EEB582C-B2C5-4344-8A63-30E7182292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033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EEB582C-B2C5-4344-8A63-30E7182292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67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2"/>
            <a:ext cx="2313431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5332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2"/>
            <a:ext cx="2326750" cy="28883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40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710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EEB582C-B2C5-4344-8A63-30E7182292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36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390" y="4179595"/>
            <a:ext cx="2295329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48208"/>
            <a:ext cx="2309279" cy="11766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0434" y="4179594"/>
            <a:ext cx="2291674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6834"/>
            <a:ext cx="2025182" cy="144970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48209"/>
            <a:ext cx="2317790" cy="118837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66523"/>
            <a:ext cx="2304671" cy="68168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489200"/>
            <a:ext cx="2018838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8209"/>
            <a:ext cx="2304671" cy="118942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44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4843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EEB582C-B2C5-4344-8A63-30E7182292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48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F4BBA30-7D62-4D4A-B7F3-061792D0D0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657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9E416E8-4834-4B18-A047-D87611B2C2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253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44BDA-90E2-43AC-A071-1525DBD06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26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CC18137-1E30-4692-9FE8-A593A027FB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01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3" y="2257588"/>
            <a:ext cx="3101763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267"/>
            <a:ext cx="3054653" cy="3020345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5644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FEF6256-2DBA-4EDD-84F5-A13ECEC68B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544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79" cy="353060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5324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51C13FC-4229-4AD4-9CE5-1DE8EA419C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01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040"/>
            <a:ext cx="3636978" cy="277176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0" y="248875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040"/>
            <a:ext cx="3636980" cy="277390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1F20C39-75A8-48A8-A416-D1B99CB580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326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27BA40A-7C97-47F0-8838-41CF41AD5D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47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90BD88F-B8C9-4115-B9C2-03593F90A8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617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90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72AB1BD-A885-467D-AD6F-DE9FC69648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307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3112"/>
            <a:ext cx="3001938" cy="1613085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2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60BE73C-64B5-406D-A8EC-A13250931C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73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5"/>
            <p:cNvSpPr/>
            <p:nvPr/>
          </p:nvSpPr>
          <p:spPr bwMode="gray">
            <a:xfrm>
              <a:off x="485023" y="1856958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1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1"/>
            <a:ext cx="6345260" cy="353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0111" y="6377097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73195"/>
            <a:ext cx="3859795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EEB582C-B2C5-4344-8A63-30E7182292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128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  <p:sldLayoutId id="2147484004" r:id="rId9"/>
    <p:sldLayoutId id="2147484005" r:id="rId10"/>
    <p:sldLayoutId id="2147484006" r:id="rId11"/>
    <p:sldLayoutId id="2147484007" r:id="rId12"/>
    <p:sldLayoutId id="2147484008" r:id="rId13"/>
    <p:sldLayoutId id="2147484009" r:id="rId14"/>
    <p:sldLayoutId id="2147484010" r:id="rId15"/>
    <p:sldLayoutId id="2147484011" r:id="rId16"/>
    <p:sldLayoutId id="2147484012" r:id="rId17"/>
    <p:sldLayoutId id="2147484013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124200"/>
            <a:ext cx="84582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6600" dirty="0" smtClean="0">
                <a:latin typeface="Bookman Old Style" pitchFamily="18" charset="0"/>
              </a:rPr>
              <a:t>Physical </a:t>
            </a:r>
            <a:r>
              <a:rPr lang="en-US" sz="6600" dirty="0" smtClean="0">
                <a:latin typeface="Bookman Old Style" pitchFamily="18" charset="0"/>
              </a:rPr>
              <a:t/>
            </a:r>
            <a:br>
              <a:rPr lang="en-US" sz="6600" dirty="0" smtClean="0">
                <a:latin typeface="Bookman Old Style" pitchFamily="18" charset="0"/>
              </a:rPr>
            </a:br>
            <a:r>
              <a:rPr lang="en-US" sz="6600" dirty="0" smtClean="0">
                <a:latin typeface="Bookman Old Style" pitchFamily="18" charset="0"/>
              </a:rPr>
              <a:t>&amp;</a:t>
            </a:r>
            <a:r>
              <a:rPr lang="en-US" sz="6600" dirty="0" smtClean="0">
                <a:latin typeface="Bookman Old Style" pitchFamily="18" charset="0"/>
              </a:rPr>
              <a:t> </a:t>
            </a:r>
            <a:br>
              <a:rPr lang="en-US" sz="6600" dirty="0" smtClean="0">
                <a:latin typeface="Bookman Old Style" pitchFamily="18" charset="0"/>
              </a:rPr>
            </a:br>
            <a:r>
              <a:rPr lang="en-US" sz="6600" dirty="0" smtClean="0">
                <a:latin typeface="Bookman Old Style" pitchFamily="18" charset="0"/>
              </a:rPr>
              <a:t>Chemical </a:t>
            </a:r>
            <a:r>
              <a:rPr lang="en-US" sz="6600" dirty="0" smtClean="0">
                <a:latin typeface="Bookman Old Style" pitchFamily="18" charset="0"/>
              </a:rPr>
              <a:t>Changes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8.P.1.3</a:t>
            </a:r>
          </a:p>
          <a:p>
            <a:pPr eaLnBrk="1" hangingPunct="1"/>
            <a:endParaRPr lang="en-US" dirty="0" smtClean="0">
              <a:latin typeface="Comic Sans MS" pitchFamily="66" charset="0"/>
            </a:endParaRPr>
          </a:p>
          <a:p>
            <a:pPr eaLnBrk="1" hangingPunct="1"/>
            <a:r>
              <a:rPr lang="en-US" dirty="0" smtClean="0">
                <a:latin typeface="Calibri" pitchFamily="34" charset="0"/>
              </a:rPr>
              <a:t>Changes in the properties of matter can be physical or chemical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Evolution of Light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44538" y="2484650"/>
            <a:ext cx="3927461" cy="36195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Energy can be released in the form of light during a chemical reaction</a:t>
            </a:r>
          </a:p>
          <a:p>
            <a:endParaRPr lang="en-US" sz="2800" dirty="0" smtClean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Example—Glow Sticks</a:t>
            </a:r>
          </a:p>
        </p:txBody>
      </p:sp>
      <p:pic>
        <p:nvPicPr>
          <p:cNvPr id="1026" name="Picture 2" descr="http://jeanbont.pbworks.com/f/index_glowsti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308437"/>
            <a:ext cx="3781425" cy="39719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1974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Bookman Old Style" pitchFamily="18" charset="0"/>
              </a:rPr>
              <a:t>Is it Physical or Chemical?</a:t>
            </a:r>
          </a:p>
        </p:txBody>
      </p:sp>
      <p:graphicFrame>
        <p:nvGraphicFramePr>
          <p:cNvPr id="8231" name="Group 39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567892640"/>
              </p:ext>
            </p:extLst>
          </p:nvPr>
        </p:nvGraphicFramePr>
        <p:xfrm>
          <a:off x="838200" y="2328069"/>
          <a:ext cx="7772400" cy="4114800"/>
        </p:xfrm>
        <a:graphic>
          <a:graphicData uri="http://schemas.openxmlformats.org/drawingml/2006/table">
            <a:tbl>
              <a:tblPr/>
              <a:tblGrid>
                <a:gridCol w="3200400"/>
                <a:gridCol w="2209800"/>
                <a:gridCol w="2362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Change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Physical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Chemical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Melting cheese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Burning wood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Milk souring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Wadding up paper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Bicycle rusting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8963" name="Picture 51" descr="MCj039713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35512" y="3048000"/>
            <a:ext cx="522288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64" name="Picture 52" descr="MCj039713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3631208"/>
            <a:ext cx="522288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65" name="Picture 53" descr="MCj039713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4508897"/>
            <a:ext cx="522288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66" name="Picture 54" descr="MCj039713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35512" y="5113655"/>
            <a:ext cx="522288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67" name="Picture 55" descr="MCj039713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5819498"/>
            <a:ext cx="522288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9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9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8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9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9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8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8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8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89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8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800" dirty="0" smtClean="0">
                <a:latin typeface="Bookman Old Style" pitchFamily="18" charset="0"/>
              </a:rPr>
              <a:t>Concept of Change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866441" y="2438400"/>
            <a:ext cx="7633742" cy="3593591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 smtClean="0">
                <a:latin typeface="Calibri" pitchFamily="34" charset="0"/>
              </a:rPr>
              <a:t>Change:  the act of altering a substance</a:t>
            </a:r>
          </a:p>
          <a:p>
            <a:pPr eaLnBrk="1" hangingPunct="1">
              <a:buNone/>
            </a:pPr>
            <a:endParaRPr lang="en-US" sz="2800" dirty="0" smtClean="0">
              <a:latin typeface="Calibri" pitchFamily="34" charset="0"/>
            </a:endParaRPr>
          </a:p>
          <a:p>
            <a:pPr eaLnBrk="1" hangingPunct="1"/>
            <a:r>
              <a:rPr lang="en-US" sz="2800" dirty="0" smtClean="0">
                <a:latin typeface="Calibri" pitchFamily="34" charset="0"/>
              </a:rPr>
              <a:t>Changes can be physical or chemical</a:t>
            </a:r>
          </a:p>
          <a:p>
            <a:pPr eaLnBrk="1" hangingPunct="1"/>
            <a:endParaRPr lang="en-US" sz="2800" dirty="0" smtClean="0">
              <a:latin typeface="Calibri" pitchFamily="34" charset="0"/>
            </a:endParaRPr>
          </a:p>
          <a:p>
            <a:pPr eaLnBrk="1" hangingPunct="1"/>
            <a:r>
              <a:rPr lang="en-US" sz="2800" dirty="0" smtClean="0">
                <a:latin typeface="Calibri" pitchFamily="34" charset="0"/>
              </a:rPr>
              <a:t>When considering what TYPE of change has occurred…ask yourself: </a:t>
            </a:r>
          </a:p>
          <a:p>
            <a:pPr lvl="1"/>
            <a:r>
              <a:rPr lang="en-US" sz="2600" dirty="0" smtClean="0">
                <a:latin typeface="Calibri" pitchFamily="34" charset="0"/>
              </a:rPr>
              <a:t>“Did the </a:t>
            </a:r>
            <a:r>
              <a:rPr lang="en-US" sz="2600" u="sng" dirty="0" smtClean="0">
                <a:latin typeface="Calibri" pitchFamily="34" charset="0"/>
              </a:rPr>
              <a:t>identity</a:t>
            </a:r>
            <a:r>
              <a:rPr lang="en-US" sz="2600" dirty="0" smtClean="0">
                <a:latin typeface="Calibri" pitchFamily="34" charset="0"/>
              </a:rPr>
              <a:t> of the substance </a:t>
            </a:r>
            <a:r>
              <a:rPr lang="en-US" sz="2600" u="sng" dirty="0" smtClean="0">
                <a:latin typeface="Calibri" pitchFamily="34" charset="0"/>
              </a:rPr>
              <a:t>change?</a:t>
            </a:r>
            <a:endParaRPr lang="en-US" sz="26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Bookman Old Style" pitchFamily="18" charset="0"/>
              </a:rPr>
              <a:t>Physical Change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633742" cy="3593591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 smtClean="0">
                <a:latin typeface="Calibri" pitchFamily="34" charset="0"/>
              </a:rPr>
              <a:t>Physical change:  a change that occurs that does not change the identity of the substance</a:t>
            </a:r>
          </a:p>
          <a:p>
            <a:pPr lvl="1" eaLnBrk="1" hangingPunct="1"/>
            <a:r>
              <a:rPr lang="en-US" sz="2800" dirty="0" smtClean="0">
                <a:latin typeface="Calibri" pitchFamily="34" charset="0"/>
              </a:rPr>
              <a:t>Melting ice</a:t>
            </a:r>
          </a:p>
          <a:p>
            <a:pPr lvl="1" eaLnBrk="1" hangingPunct="1"/>
            <a:r>
              <a:rPr lang="en-US" sz="2800" dirty="0" smtClean="0">
                <a:latin typeface="Calibri" pitchFamily="34" charset="0"/>
              </a:rPr>
              <a:t>Freezing </a:t>
            </a:r>
            <a:r>
              <a:rPr lang="en-US" sz="2800" dirty="0" err="1" smtClean="0">
                <a:latin typeface="Calibri" pitchFamily="34" charset="0"/>
              </a:rPr>
              <a:t>Kool</a:t>
            </a:r>
            <a:r>
              <a:rPr lang="en-US" sz="2800" dirty="0" smtClean="0">
                <a:latin typeface="Calibri" pitchFamily="34" charset="0"/>
              </a:rPr>
              <a:t>-aid</a:t>
            </a:r>
          </a:p>
          <a:p>
            <a:pPr lvl="1" eaLnBrk="1" hangingPunct="1"/>
            <a:r>
              <a:rPr lang="en-US" sz="2800" dirty="0" smtClean="0">
                <a:latin typeface="Calibri" pitchFamily="34" charset="0"/>
              </a:rPr>
              <a:t>Tearing paper</a:t>
            </a:r>
          </a:p>
          <a:p>
            <a:pPr lvl="1" eaLnBrk="1" hangingPunct="1"/>
            <a:r>
              <a:rPr lang="en-US" sz="2800" dirty="0" smtClean="0">
                <a:latin typeface="Calibri" pitchFamily="34" charset="0"/>
              </a:rPr>
              <a:t>Boiling water </a:t>
            </a:r>
            <a:endParaRPr lang="en-US" sz="2400" dirty="0" smtClean="0">
              <a:latin typeface="Calibri" pitchFamily="34" charset="0"/>
            </a:endParaRPr>
          </a:p>
        </p:txBody>
      </p:sp>
      <p:pic>
        <p:nvPicPr>
          <p:cNvPr id="35844" name="Picture 4" descr="en00275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962400"/>
            <a:ext cx="1746250" cy="145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2" grpId="1"/>
      <p:bldP spid="35843" grpId="0" build="p" bldLvl="5"/>
      <p:bldP spid="35843" grpId="1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Bookman Old Style" pitchFamily="18" charset="0"/>
              </a:rPr>
              <a:t>Chemical Changes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633742" cy="3593591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dirty="0" smtClean="0">
                <a:latin typeface="Calibri" pitchFamily="34" charset="0"/>
              </a:rPr>
              <a:t>Chemical change:  a change that occurs causing the identity of the substance to change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>
                <a:latin typeface="Calibri" pitchFamily="34" charset="0"/>
              </a:rPr>
              <a:t>Burning paper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>
                <a:latin typeface="Calibri" pitchFamily="34" charset="0"/>
              </a:rPr>
              <a:t>Digesting food 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28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200" dirty="0" smtClean="0">
                <a:latin typeface="Calibri" pitchFamily="34" charset="0"/>
              </a:rPr>
              <a:t>A chemical change is called a </a:t>
            </a:r>
            <a:r>
              <a:rPr lang="en-US" sz="3200" i="1" dirty="0" smtClean="0">
                <a:latin typeface="Calibri" pitchFamily="34" charset="0"/>
              </a:rPr>
              <a:t>chemical reaction</a:t>
            </a:r>
            <a:endParaRPr lang="en-US" sz="3200" dirty="0" smtClean="0">
              <a:latin typeface="Calibri" pitchFamily="34" charset="0"/>
            </a:endParaRPr>
          </a:p>
        </p:txBody>
      </p:sp>
      <p:pic>
        <p:nvPicPr>
          <p:cNvPr id="36868" name="Picture 4" descr="j0435777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200400"/>
            <a:ext cx="2051050" cy="205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42666" y="768859"/>
            <a:ext cx="8153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Bookman Old Style" pitchFamily="18" charset="0"/>
              </a:rPr>
              <a:t>Chemical Changes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742666" y="2362200"/>
            <a:ext cx="7633742" cy="3593591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>
                <a:latin typeface="Calibri" pitchFamily="34" charset="0"/>
              </a:rPr>
              <a:t>Indicators of a chemical change:</a:t>
            </a:r>
          </a:p>
          <a:p>
            <a:pPr lvl="2" eaLnBrk="1" hangingPunct="1"/>
            <a:r>
              <a:rPr lang="en-US" sz="2800" dirty="0" smtClean="0">
                <a:latin typeface="Calibri" pitchFamily="34" charset="0"/>
              </a:rPr>
              <a:t>Evolution of light</a:t>
            </a:r>
          </a:p>
          <a:p>
            <a:pPr lvl="2" eaLnBrk="1" hangingPunct="1"/>
            <a:r>
              <a:rPr lang="en-US" sz="2800" dirty="0" smtClean="0">
                <a:latin typeface="Calibri" pitchFamily="34" charset="0"/>
              </a:rPr>
              <a:t>Evolution of heat</a:t>
            </a:r>
          </a:p>
          <a:p>
            <a:pPr lvl="2" eaLnBrk="1" hangingPunct="1"/>
            <a:r>
              <a:rPr lang="en-US" sz="2800" dirty="0" smtClean="0">
                <a:latin typeface="Calibri" pitchFamily="34" charset="0"/>
              </a:rPr>
              <a:t>Evolution of a gas</a:t>
            </a:r>
          </a:p>
          <a:p>
            <a:pPr lvl="2" eaLnBrk="1" hangingPunct="1"/>
            <a:r>
              <a:rPr lang="en-US" sz="2800" dirty="0" smtClean="0">
                <a:latin typeface="Calibri" pitchFamily="34" charset="0"/>
              </a:rPr>
              <a:t>Color change</a:t>
            </a:r>
          </a:p>
          <a:p>
            <a:pPr lvl="2" eaLnBrk="1" hangingPunct="1"/>
            <a:r>
              <a:rPr lang="en-US" sz="2800" dirty="0" smtClean="0">
                <a:latin typeface="Calibri" pitchFamily="34" charset="0"/>
              </a:rPr>
              <a:t>Formation of a precipitate</a:t>
            </a:r>
          </a:p>
          <a:p>
            <a:pPr lvl="2" eaLnBrk="1" hangingPunct="1">
              <a:buFontTx/>
              <a:buNone/>
            </a:pPr>
            <a:endParaRPr lang="en-US" sz="2800" dirty="0" smtClean="0">
              <a:latin typeface="Comic Sans MS" pitchFamily="66" charset="0"/>
            </a:endParaRPr>
          </a:p>
        </p:txBody>
      </p:sp>
      <p:pic>
        <p:nvPicPr>
          <p:cNvPr id="37895" name="Picture 7" descr="Image Previ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3048000"/>
            <a:ext cx="22669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Color Change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73085"/>
            <a:ext cx="8229600" cy="2667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Substance often change color during a chemical reaction.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Example: when gray iron rusts, the product that forms is brown.</a:t>
            </a:r>
          </a:p>
          <a:p>
            <a:endParaRPr lang="en-US" sz="2800" dirty="0" smtClean="0">
              <a:latin typeface="Calibri" panose="020F0502020204030204" pitchFamily="34" charset="0"/>
            </a:endParaRPr>
          </a:p>
          <a:p>
            <a:endParaRPr lang="en-US" sz="2800" dirty="0">
              <a:latin typeface="Calibri" panose="020F0502020204030204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6158" y="4038600"/>
            <a:ext cx="2590800" cy="2460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0457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Formation of a Precipitate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8229600" cy="2743200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latin typeface="Calibri" panose="020F0502020204030204" pitchFamily="34" charset="0"/>
              </a:rPr>
              <a:t>Precipitate</a:t>
            </a:r>
            <a:r>
              <a:rPr lang="en-US" sz="2800" dirty="0" smtClean="0">
                <a:latin typeface="Calibri" panose="020F0502020204030204" pitchFamily="34" charset="0"/>
              </a:rPr>
              <a:t>: A solid product formed when chemicals in two liquids react.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Example: Seashells are formed when sea creatures release a liquid that reacts with seawater.</a:t>
            </a:r>
            <a:endParaRPr lang="en-US" sz="2800" dirty="0">
              <a:latin typeface="Calibri" panose="020F0502020204030204" pitchFamily="34" charset="0"/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333875"/>
            <a:ext cx="2577903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0273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Formation of a Gas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229600" cy="1981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Chemical reactions may produce a gas, like that often formed when antacid pills are mixed with excess stomach acid.</a:t>
            </a:r>
          </a:p>
          <a:p>
            <a:endParaRPr lang="en-US" sz="2800" dirty="0">
              <a:latin typeface="Calibri" panose="020F0502020204030204" pitchFamily="34" charset="0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4155373"/>
            <a:ext cx="259578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1747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Temperature Change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8229600" cy="1981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Most chemical reactions involve temperature change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Example: Concrete gets warmer as it hardens</a:t>
            </a:r>
            <a:endParaRPr lang="en-US" sz="2800" dirty="0">
              <a:latin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733800"/>
            <a:ext cx="2971800" cy="2821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098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1615</TotalTime>
  <Words>271</Words>
  <Application>Microsoft Office PowerPoint</Application>
  <PresentationFormat>On-screen Show (4:3)</PresentationFormat>
  <Paragraphs>60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Bookman Old Style</vt:lpstr>
      <vt:lpstr>Calibri</vt:lpstr>
      <vt:lpstr>Century Gothic</vt:lpstr>
      <vt:lpstr>Comic Sans MS</vt:lpstr>
      <vt:lpstr>Wingdings</vt:lpstr>
      <vt:lpstr>Wingdings 3</vt:lpstr>
      <vt:lpstr>Ion Boardroom</vt:lpstr>
      <vt:lpstr>Physical  &amp;  Chemical Changes</vt:lpstr>
      <vt:lpstr>Concept of Change</vt:lpstr>
      <vt:lpstr>Physical Change</vt:lpstr>
      <vt:lpstr>Chemical Changes</vt:lpstr>
      <vt:lpstr>Chemical Changes</vt:lpstr>
      <vt:lpstr>Color Change</vt:lpstr>
      <vt:lpstr>Formation of a Precipitate</vt:lpstr>
      <vt:lpstr>Formation of a Gas</vt:lpstr>
      <vt:lpstr>Temperature Change</vt:lpstr>
      <vt:lpstr>Evolution of Light</vt:lpstr>
      <vt:lpstr>Is it Physical or Chemical?</vt:lpstr>
    </vt:vector>
  </TitlesOfParts>
  <Company>south davidson middle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and Chemical Changes</dc:title>
  <dc:creator> </dc:creator>
  <cp:lastModifiedBy>mguthrie</cp:lastModifiedBy>
  <cp:revision>18</cp:revision>
  <dcterms:created xsi:type="dcterms:W3CDTF">2012-04-30T23:18:25Z</dcterms:created>
  <dcterms:modified xsi:type="dcterms:W3CDTF">2016-10-07T15:32:32Z</dcterms:modified>
</cp:coreProperties>
</file>