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0" r:id="rId3"/>
    <p:sldId id="293" r:id="rId4"/>
    <p:sldId id="291" r:id="rId5"/>
    <p:sldId id="292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76" r:id="rId14"/>
    <p:sldId id="271" r:id="rId15"/>
    <p:sldId id="289" r:id="rId16"/>
    <p:sldId id="283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B2C27-A7F6-419D-A484-2F2AEC335667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6174D-9AF9-4B37-8FB3-3161AB9C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43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D3C32-FE73-44EE-AFD0-99AB5CE1A29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3CDDD-EC6D-4C0A-923E-39F34338D0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1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CF7AA-B0AE-4CE6-9C97-45574FAE191D}" type="slidenum">
              <a:rPr lang="en-US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100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CF7AA-B0AE-4CE6-9C97-45574FAE191D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4302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E7E75-6BCA-482D-8A77-C1546DD60C7D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833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1177B-3B3D-497E-B2F7-2119EB8BD253}" type="slidenum">
              <a:rPr lang="en-US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55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44BDA-90E2-43AC-A071-1525DBD0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5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F3C4C7-149C-4E14-B43A-C62479514A3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34D96F-1CDE-4140-9684-1F7190501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wfu.edu/ylwong/balanceeq/balanceq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a Precipitate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r>
              <a:rPr lang="en-US" b="1" u="sng" dirty="0" smtClean="0"/>
              <a:t>Precipitate</a:t>
            </a:r>
            <a:r>
              <a:rPr lang="en-US" dirty="0" smtClean="0"/>
              <a:t>: A solid product formed when chemicals in two liquids react.</a:t>
            </a:r>
          </a:p>
          <a:p>
            <a:r>
              <a:rPr lang="en-US" dirty="0" smtClean="0"/>
              <a:t>Example: Seashells are formed when sea creatures release a liquid that reacts with seawater.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038600"/>
            <a:ext cx="257790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Chemical reactions may produce a gas, like that often formed when antacid pills are mixed with excess stomach acid.</a:t>
            </a:r>
          </a:p>
          <a:p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799" y="3733800"/>
            <a:ext cx="259578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Most chemical reactions involve temperature change</a:t>
            </a:r>
          </a:p>
          <a:p>
            <a:r>
              <a:rPr lang="en-US" dirty="0" smtClean="0"/>
              <a:t>Example: Concrete gets warmer as it hardens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81400"/>
            <a:ext cx="2971800" cy="282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Light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Energy can be released in the form of light during a chemical reaction</a:t>
            </a:r>
          </a:p>
          <a:p>
            <a:endParaRPr lang="en-US" dirty="0" smtClean="0"/>
          </a:p>
          <a:p>
            <a:r>
              <a:rPr lang="en-US" dirty="0" smtClean="0"/>
              <a:t>Example—Glow Sticks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jeanbont.pbworks.com/f/index_glow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05000"/>
            <a:ext cx="3781425" cy="397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Endothermic and Exothermic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Exothermic Reactions</a:t>
            </a:r>
            <a:r>
              <a:rPr lang="en-US" dirty="0" smtClean="0"/>
              <a:t>: If more energy is released when the products form than is needed to break the bonds in the reactants then energy is released during the reaction</a:t>
            </a:r>
          </a:p>
          <a:p>
            <a:pPr lvl="1"/>
            <a:r>
              <a:rPr lang="en-US" dirty="0" smtClean="0"/>
              <a:t>Energy is released </a:t>
            </a:r>
          </a:p>
          <a:p>
            <a:r>
              <a:rPr lang="en-US" b="1" u="sng" dirty="0" smtClean="0"/>
              <a:t>Endothermic Reactions</a:t>
            </a:r>
            <a:r>
              <a:rPr lang="en-US" dirty="0" smtClean="0"/>
              <a:t>: If more energy is required to break the bonds in the reactants than is released when the product is formed then energy must be added to the reaction</a:t>
            </a:r>
          </a:p>
          <a:p>
            <a:pPr lvl="1"/>
            <a:r>
              <a:rPr lang="en-US" dirty="0" smtClean="0"/>
              <a:t>Energy is absorbed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Chemical Equation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648200"/>
          </a:xfrm>
        </p:spPr>
        <p:txBody>
          <a:bodyPr/>
          <a:lstStyle/>
          <a:p>
            <a:r>
              <a:rPr lang="en-US" altLang="en-US" sz="2400" dirty="0" smtClean="0"/>
              <a:t>Shorthand form for writing what reactants are used and what products are formed in a chemical reaction </a:t>
            </a:r>
          </a:p>
          <a:p>
            <a:r>
              <a:rPr lang="en-US" altLang="en-US" sz="2400" dirty="0" smtClean="0"/>
              <a:t>Sometimes shows whether energy is produced or absorbed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Example: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4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altLang="en-US" sz="2400" baseline="-30000" dirty="0" smtClean="0">
                <a:solidFill>
                  <a:srgbClr val="000000"/>
                </a:solidFill>
                <a:cs typeface="Times New Roman" pitchFamily="18" charset="0"/>
              </a:rPr>
              <a:t>6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US" altLang="en-US" sz="2400" baseline="-30000" dirty="0" smtClean="0">
                <a:solidFill>
                  <a:srgbClr val="000000"/>
                </a:solidFill>
                <a:cs typeface="Times New Roman" pitchFamily="18" charset="0"/>
              </a:rPr>
              <a:t>12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altLang="en-US" sz="2400" baseline="-30000" dirty="0" smtClean="0">
                <a:solidFill>
                  <a:srgbClr val="000000"/>
                </a:solidFill>
                <a:cs typeface="Times New Roman" pitchFamily="18" charset="0"/>
              </a:rPr>
              <a:t>6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 + 6O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  6CO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 + 6H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O + energy</a:t>
            </a:r>
            <a:endParaRPr lang="en-US" alt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aseline="-25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+mn-lt"/>
              </a:rPr>
              <a:t>Components of a Chemical Equation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362450" y="5257800"/>
            <a:ext cx="1352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81400" y="2378075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2667000" y="2378075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10400" y="231775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0" y="2835275"/>
            <a:ext cx="3276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 b="1" dirty="0">
                <a:latin typeface="+mn-lt"/>
              </a:rPr>
              <a:t> </a:t>
            </a:r>
            <a:r>
              <a:rPr lang="en-US" altLang="en-US" sz="4800" dirty="0">
                <a:latin typeface="+mn-lt"/>
              </a:rPr>
              <a:t>2H</a:t>
            </a:r>
            <a:r>
              <a:rPr lang="en-US" altLang="en-US" sz="4800" baseline="-25000" dirty="0">
                <a:latin typeface="+mn-lt"/>
              </a:rPr>
              <a:t>2</a:t>
            </a:r>
            <a:r>
              <a:rPr lang="en-US" altLang="en-US" sz="4800" dirty="0">
                <a:latin typeface="+mn-lt"/>
              </a:rPr>
              <a:t> + O</a:t>
            </a:r>
            <a:r>
              <a:rPr lang="en-US" altLang="en-US" sz="4800" baseline="-25000" dirty="0">
                <a:latin typeface="+mn-lt"/>
              </a:rPr>
              <a:t>2</a:t>
            </a:r>
            <a:endParaRPr lang="en-US" altLang="en-US" sz="4800" dirty="0">
              <a:latin typeface="+mn-lt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943600" y="2835275"/>
            <a:ext cx="2057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+mn-lt"/>
                <a:sym typeface="Wingdings" pitchFamily="2" charset="2"/>
              </a:rPr>
              <a:t>2H</a:t>
            </a:r>
            <a:r>
              <a:rPr lang="en-US" altLang="en-US" sz="4800" baseline="-25000">
                <a:latin typeface="+mn-lt"/>
                <a:sym typeface="Wingdings" pitchFamily="2" charset="2"/>
              </a:rPr>
              <a:t>2</a:t>
            </a:r>
            <a:r>
              <a:rPr lang="en-US" altLang="en-US" sz="4800">
                <a:latin typeface="+mn-lt"/>
                <a:sym typeface="Wingdings" pitchFamily="2" charset="2"/>
              </a:rPr>
              <a:t>O</a:t>
            </a:r>
            <a:endParaRPr lang="en-US" altLang="en-US" sz="4800">
              <a:latin typeface="+mn-lt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48200" y="2743200"/>
            <a:ext cx="76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>
                <a:latin typeface="+mn-lt"/>
                <a:sym typeface="Wingdings" pitchFamily="2" charset="2"/>
              </a:rPr>
              <a:t></a:t>
            </a:r>
            <a:endParaRPr lang="en-US" altLang="en-US" sz="4800">
              <a:latin typeface="+mn-lt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786766" y="5039380"/>
            <a:ext cx="2556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 dirty="0">
                <a:latin typeface="+mn-lt"/>
              </a:rPr>
              <a:t>(Reactants)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867400" y="4979988"/>
            <a:ext cx="218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latin typeface="+mn-lt"/>
              </a:rPr>
              <a:t>(Products)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419600" y="4724400"/>
            <a:ext cx="111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+mn-lt"/>
              </a:rPr>
              <a:t>(Yield)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642816" y="1648691"/>
            <a:ext cx="11929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+mn-lt"/>
              </a:rPr>
              <a:t>Chemical </a:t>
            </a:r>
          </a:p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+mn-lt"/>
              </a:rPr>
              <a:t>Formulas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370266" y="1676400"/>
            <a:ext cx="11929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+mn-lt"/>
              </a:rPr>
              <a:t>Chemical </a:t>
            </a:r>
          </a:p>
          <a:p>
            <a:pPr algn="ctr" eaLnBrk="1" hangingPunct="1"/>
            <a:r>
              <a:rPr lang="en-US" altLang="en-US">
                <a:solidFill>
                  <a:srgbClr val="FF0000"/>
                </a:solidFill>
                <a:latin typeface="+mn-lt"/>
              </a:rPr>
              <a:t>Formula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895600" y="4267200"/>
            <a:ext cx="12538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n-lt"/>
              </a:rPr>
              <a:t>Subscripts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+mn-lt"/>
              </a:rPr>
              <a:t>Coefficient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 flipV="1">
            <a:off x="2971800" y="374967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3886200" y="374967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 flipV="1">
            <a:off x="6400800" y="367347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85800" y="5715000"/>
            <a:ext cx="6096000" cy="83099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+mn-lt"/>
              </a:rPr>
              <a:t>Sometimes you will see a “yields” sign that looks like this. </a:t>
            </a:r>
          </a:p>
          <a:p>
            <a:pPr algn="ctr" eaLnBrk="1" hangingPunct="1"/>
            <a:r>
              <a:rPr lang="en-US" altLang="en-US" sz="1600" b="1">
                <a:latin typeface="+mn-lt"/>
              </a:rPr>
              <a:t>What do you think it means?</a:t>
            </a:r>
          </a:p>
        </p:txBody>
      </p:sp>
      <p:pic>
        <p:nvPicPr>
          <p:cNvPr id="13343" name="Picture 31" descr="reversible reaction yie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562600"/>
            <a:ext cx="14605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6915150" y="60642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1676400" y="2819400"/>
            <a:ext cx="1447800" cy="914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3505200" y="2819400"/>
            <a:ext cx="1066800" cy="914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5943600" y="2743200"/>
            <a:ext cx="1981200" cy="914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5899150" y="2819400"/>
            <a:ext cx="609600" cy="838200"/>
          </a:xfrm>
          <a:prstGeom prst="ellipse">
            <a:avLst/>
          </a:prstGeom>
          <a:noFill/>
          <a:ln w="38100" cap="rnd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1676400" y="2895600"/>
            <a:ext cx="609600" cy="838200"/>
          </a:xfrm>
          <a:prstGeom prst="ellipse">
            <a:avLst/>
          </a:prstGeom>
          <a:noFill/>
          <a:ln w="38100" cap="rnd">
            <a:solidFill>
              <a:srgbClr val="008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2514600" y="3244850"/>
            <a:ext cx="457200" cy="457200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3886200" y="3232150"/>
            <a:ext cx="457200" cy="457200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6753225" y="3232150"/>
            <a:ext cx="457200" cy="457200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+mn-lt"/>
            </a:endParaRP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990600" y="3962400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  <a:latin typeface="+mn-lt"/>
              </a:rPr>
              <a:t>Coefficient</a:t>
            </a: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V="1">
            <a:off x="1676400" y="3657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7239000" y="3886200"/>
            <a:ext cx="11544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+mn-lt"/>
              </a:rPr>
              <a:t>Subscript</a:t>
            </a:r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 flipV="1">
            <a:off x="7162800" y="36576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2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animBg="1"/>
      <p:bldP spid="13318" grpId="0" animBg="1"/>
      <p:bldP spid="13319" grpId="0" animBg="1"/>
      <p:bldP spid="13320" grpId="0" animBg="1"/>
      <p:bldP spid="13322" grpId="0"/>
      <p:bldP spid="13324" grpId="0"/>
      <p:bldP spid="13325" grpId="0"/>
      <p:bldP spid="13327" grpId="0"/>
      <p:bldP spid="13328" grpId="0"/>
      <p:bldP spid="13329" grpId="0"/>
      <p:bldP spid="13330" grpId="0"/>
      <p:bldP spid="13332" grpId="0"/>
      <p:bldP spid="13333" grpId="0"/>
      <p:bldP spid="13334" grpId="0"/>
      <p:bldP spid="13335" grpId="0" animBg="1"/>
      <p:bldP spid="13336" grpId="0" animBg="1"/>
      <p:bldP spid="13337" grpId="0" animBg="1"/>
      <p:bldP spid="13341" grpId="0" animBg="1"/>
      <p:bldP spid="13344" grpId="0" animBg="1"/>
      <p:bldP spid="13345" grpId="0" animBg="1"/>
      <p:bldP spid="13346" grpId="0" animBg="1"/>
      <p:bldP spid="13347" grpId="0" animBg="1"/>
      <p:bldP spid="13348" grpId="0" animBg="1"/>
      <p:bldP spid="13349" grpId="0" animBg="1"/>
      <p:bldP spid="13350" grpId="0" animBg="1"/>
      <p:bldP spid="13351" grpId="0" animBg="1"/>
      <p:bldP spid="13352" grpId="0" animBg="1"/>
      <p:bldP spid="13353" grpId="0"/>
      <p:bldP spid="13354" grpId="0" animBg="1"/>
      <p:bldP spid="13355" grpId="0"/>
      <p:bldP spid="133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919" y="7620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Law of Conservation of Mass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95400"/>
            <a:ext cx="7239000" cy="2514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Proposed by Antoine Lavoisier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In a chemical reaction, atoms are neither created nor destroyed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All atoms present in the reactants are also present in the products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+mj-lt"/>
              </a:rPr>
              <a:t>Chemical equations must account for/show the conservation of mass  </a:t>
            </a:r>
            <a:r>
              <a:rPr lang="en-US" altLang="en-US" sz="2400" dirty="0" smtClean="0">
                <a:latin typeface="+mj-lt"/>
                <a:sym typeface="Wingdings" pitchFamily="2" charset="2"/>
              </a:rPr>
              <a:t> </a:t>
            </a:r>
            <a:r>
              <a:rPr lang="en-US" altLang="en-US" sz="2400" dirty="0" smtClean="0">
                <a:latin typeface="+mj-lt"/>
              </a:rPr>
              <a:t>balancing equations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676400" y="4724400"/>
            <a:ext cx="3276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800" b="1">
                <a:latin typeface="+mj-lt"/>
              </a:rPr>
              <a:t> </a:t>
            </a:r>
            <a:r>
              <a:rPr lang="en-US" altLang="en-US" sz="4800">
                <a:latin typeface="+mj-lt"/>
              </a:rPr>
              <a:t>H</a:t>
            </a:r>
            <a:r>
              <a:rPr lang="en-US" altLang="en-US" sz="4800" baseline="-25000">
                <a:latin typeface="+mj-lt"/>
              </a:rPr>
              <a:t>2</a:t>
            </a:r>
            <a:r>
              <a:rPr lang="en-US" altLang="en-US" sz="4800">
                <a:latin typeface="+mj-lt"/>
              </a:rPr>
              <a:t>  +  O</a:t>
            </a:r>
            <a:r>
              <a:rPr lang="en-US" altLang="en-US" sz="4800" baseline="-25000">
                <a:latin typeface="+mj-lt"/>
              </a:rPr>
              <a:t>2</a:t>
            </a:r>
            <a:endParaRPr lang="en-US" altLang="en-US" sz="4800">
              <a:latin typeface="+mj-lt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2057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800">
                <a:latin typeface="+mj-lt"/>
                <a:sym typeface="Wingdings" pitchFamily="2" charset="2"/>
              </a:rPr>
              <a:t>H</a:t>
            </a:r>
            <a:r>
              <a:rPr lang="en-US" altLang="en-US" sz="4800" baseline="-25000">
                <a:latin typeface="+mj-lt"/>
                <a:sym typeface="Wingdings" pitchFamily="2" charset="2"/>
              </a:rPr>
              <a:t>2</a:t>
            </a:r>
            <a:r>
              <a:rPr lang="en-US" altLang="en-US" sz="4800">
                <a:latin typeface="+mj-lt"/>
                <a:sym typeface="Wingdings" pitchFamily="2" charset="2"/>
              </a:rPr>
              <a:t>O</a:t>
            </a:r>
            <a:endParaRPr lang="en-US" altLang="en-US" sz="4800">
              <a:latin typeface="+mj-lt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953000" y="4724400"/>
            <a:ext cx="60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>
                <a:latin typeface="+mj-lt"/>
                <a:sym typeface="Wingdings" pitchFamily="2" charset="2"/>
              </a:rPr>
              <a:t></a:t>
            </a:r>
            <a:endParaRPr lang="en-US" altLang="en-US" sz="4800">
              <a:latin typeface="+mj-lt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371600" y="4114800"/>
            <a:ext cx="6415539" cy="615553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700" b="1">
                <a:latin typeface="+mj-lt"/>
              </a:rPr>
              <a:t>In its present form, does this chemical equation show a </a:t>
            </a:r>
          </a:p>
          <a:p>
            <a:pPr algn="ctr" eaLnBrk="1" hangingPunct="1"/>
            <a:r>
              <a:rPr lang="en-US" altLang="en-US" sz="1700" b="1">
                <a:latin typeface="+mj-lt"/>
              </a:rPr>
              <a:t>conservation of mass? 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667000" y="5791200"/>
            <a:ext cx="4495800" cy="877163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700" b="1">
                <a:latin typeface="+mj-lt"/>
              </a:rPr>
              <a:t>How would you balance this equation to </a:t>
            </a:r>
          </a:p>
          <a:p>
            <a:pPr algn="ctr" eaLnBrk="1" hangingPunct="1"/>
            <a:r>
              <a:rPr lang="en-US" altLang="en-US" sz="1700" b="1">
                <a:latin typeface="+mj-lt"/>
              </a:rPr>
              <a:t>show the conservation of mass?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657350" y="4724400"/>
            <a:ext cx="529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>
                <a:latin typeface="+mj-lt"/>
              </a:rPr>
              <a:t>2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943600" y="4724400"/>
            <a:ext cx="529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>
                <a:latin typeface="+mj-lt"/>
              </a:rPr>
              <a:t>2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368353" y="5562600"/>
            <a:ext cx="9669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+mj-lt"/>
              </a:rPr>
              <a:t>Reactants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397000" y="5867400"/>
            <a:ext cx="914400" cy="52322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latin typeface="+mj-lt"/>
              </a:rPr>
              <a:t>H </a:t>
            </a:r>
            <a:r>
              <a:rPr lang="en-US" altLang="en-US" sz="1400">
                <a:latin typeface="+mj-lt"/>
                <a:sym typeface="Wingdings" pitchFamily="2" charset="2"/>
              </a:rPr>
              <a:t>   2</a:t>
            </a:r>
          </a:p>
          <a:p>
            <a:pPr eaLnBrk="1" hangingPunct="1"/>
            <a:r>
              <a:rPr lang="en-US" altLang="en-US" sz="1400">
                <a:latin typeface="+mj-lt"/>
                <a:sym typeface="Wingdings" pitchFamily="2" charset="2"/>
              </a:rPr>
              <a:t>O    2</a:t>
            </a:r>
            <a:endParaRPr lang="en-US" altLang="en-US" sz="1400">
              <a:latin typeface="+mj-lt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7550411" y="5562600"/>
            <a:ext cx="8980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+mj-lt"/>
              </a:rPr>
              <a:t>Products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1968500" y="5905500"/>
            <a:ext cx="2778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latin typeface="+mj-lt"/>
                <a:sym typeface="Wingdings" pitchFamily="2" charset="2"/>
              </a:rPr>
              <a:t>4</a:t>
            </a:r>
          </a:p>
          <a:p>
            <a:pPr eaLnBrk="1" hangingPunct="1"/>
            <a:r>
              <a:rPr lang="en-US" altLang="en-US" sz="1200">
                <a:latin typeface="+mj-lt"/>
                <a:sym typeface="Wingdings" pitchFamily="2" charset="2"/>
              </a:rPr>
              <a:t>2</a:t>
            </a:r>
            <a:endParaRPr lang="en-US" altLang="en-US" sz="1200">
              <a:latin typeface="+mj-lt"/>
            </a:endParaRP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7543800" y="5867400"/>
            <a:ext cx="914400" cy="52322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latin typeface="+mj-lt"/>
              </a:rPr>
              <a:t>H </a:t>
            </a:r>
            <a:r>
              <a:rPr lang="en-US" altLang="en-US" sz="1400">
                <a:latin typeface="+mj-lt"/>
                <a:sym typeface="Wingdings" pitchFamily="2" charset="2"/>
              </a:rPr>
              <a:t>   2</a:t>
            </a:r>
          </a:p>
          <a:p>
            <a:pPr eaLnBrk="1" hangingPunct="1"/>
            <a:r>
              <a:rPr lang="en-US" altLang="en-US" sz="1400">
                <a:latin typeface="+mj-lt"/>
                <a:sym typeface="Wingdings" pitchFamily="2" charset="2"/>
              </a:rPr>
              <a:t>O    1</a:t>
            </a:r>
            <a:endParaRPr lang="en-US" altLang="en-US" sz="1400">
              <a:latin typeface="+mj-lt"/>
            </a:endParaRP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8102600" y="5918200"/>
            <a:ext cx="2778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latin typeface="+mj-lt"/>
                <a:sym typeface="Wingdings" pitchFamily="2" charset="2"/>
              </a:rPr>
              <a:t>4</a:t>
            </a:r>
          </a:p>
          <a:p>
            <a:pPr eaLnBrk="1" hangingPunct="1"/>
            <a:r>
              <a:rPr lang="en-US" altLang="en-US" sz="1200">
                <a:latin typeface="+mj-lt"/>
                <a:sym typeface="Wingdings" pitchFamily="2" charset="2"/>
              </a:rPr>
              <a:t>2</a:t>
            </a:r>
            <a:endParaRPr lang="en-US" altLang="en-US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23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  <p:bldP spid="50183" grpId="0"/>
      <p:bldP spid="50184" grpId="0" animBg="1"/>
      <p:bldP spid="50184" grpId="1" animBg="1"/>
      <p:bldP spid="50185" grpId="0" animBg="1"/>
      <p:bldP spid="50186" grpId="0"/>
      <p:bldP spid="50188" grpId="0"/>
      <p:bldP spid="50189" grpId="0"/>
      <p:bldP spid="50190" grpId="0" animBg="1"/>
      <p:bldP spid="50191" grpId="0"/>
      <p:bldP spid="50193" grpId="0" animBg="1"/>
      <p:bldP spid="50194" grpId="0" animBg="1"/>
      <p:bldP spid="501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+mn-lt"/>
              </a:rPr>
              <a:t>Hints For Balancing Equations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648200"/>
          </a:xfrm>
        </p:spPr>
        <p:txBody>
          <a:bodyPr>
            <a:noAutofit/>
          </a:bodyPr>
          <a:lstStyle/>
          <a:p>
            <a:r>
              <a:rPr lang="en-US" altLang="en-US" sz="2400" u="sng" dirty="0" smtClean="0"/>
              <a:t>Count the atoms</a:t>
            </a:r>
          </a:p>
          <a:p>
            <a:pPr lvl="1"/>
            <a:r>
              <a:rPr lang="en-US" altLang="en-US" i="1" dirty="0" smtClean="0"/>
              <a:t>List the number of atoms of each element to see which elements must be balanced</a:t>
            </a:r>
          </a:p>
          <a:p>
            <a:r>
              <a:rPr lang="en-US" altLang="en-US" sz="2400" u="sng" dirty="0" smtClean="0"/>
              <a:t>Use a coefficient to add atoms to one side of the equation</a:t>
            </a:r>
          </a:p>
          <a:p>
            <a:pPr lvl="1"/>
            <a:r>
              <a:rPr lang="en-US" altLang="en-US" i="1" dirty="0" smtClean="0"/>
              <a:t>Start with the reactant or product that has the greatest number of different elements</a:t>
            </a:r>
          </a:p>
          <a:p>
            <a:r>
              <a:rPr lang="en-US" altLang="en-US" sz="2400" u="sng" dirty="0" smtClean="0"/>
              <a:t>Add a coefficient to another reactant or product</a:t>
            </a:r>
          </a:p>
          <a:p>
            <a:pPr lvl="1"/>
            <a:r>
              <a:rPr lang="en-US" altLang="en-US" i="1" dirty="0" smtClean="0"/>
              <a:t>Make sure that the coefficients in your balanced equation are the smallest whole numbers possible (they should have no common factor other than one)</a:t>
            </a:r>
          </a:p>
        </p:txBody>
      </p:sp>
    </p:spTree>
    <p:extLst>
      <p:ext uri="{BB962C8B-B14F-4D97-AF65-F5344CB8AC3E}">
        <p14:creationId xmlns:p14="http://schemas.microsoft.com/office/powerpoint/2010/main" val="226280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Physical vs. Chemical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145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alibri" pitchFamily="34" charset="0"/>
              </a:rPr>
              <a:t>What is the difference between a chemical and physical property?</a:t>
            </a:r>
          </a:p>
        </p:txBody>
      </p:sp>
    </p:spTree>
    <p:extLst>
      <p:ext uri="{BB962C8B-B14F-4D97-AF65-F5344CB8AC3E}">
        <p14:creationId xmlns:p14="http://schemas.microsoft.com/office/powerpoint/2010/main" val="7682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bldLvl="5"/>
      <p:bldP spid="35843" grpId="1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Tutorial on Balancing Equations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http://users.wfu.edu/ylwong/balanceeq/balanceq.html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15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Physical Change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145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Physical change:  a change that occurs that does not change the identity of the substance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Melting ice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Freezing </a:t>
            </a:r>
            <a:r>
              <a:rPr lang="en-US" dirty="0" err="1" smtClean="0">
                <a:latin typeface="Calibri" pitchFamily="34" charset="0"/>
              </a:rPr>
              <a:t>Kool</a:t>
            </a:r>
            <a:r>
              <a:rPr lang="en-US" dirty="0" smtClean="0">
                <a:latin typeface="Calibri" pitchFamily="34" charset="0"/>
              </a:rPr>
              <a:t>-aid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Tearing paper</a:t>
            </a:r>
          </a:p>
          <a:p>
            <a:pPr lvl="1" eaLnBrk="1" hangingPunct="1"/>
            <a:r>
              <a:rPr lang="en-US" dirty="0" smtClean="0">
                <a:latin typeface="Calibri" pitchFamily="34" charset="0"/>
              </a:rPr>
              <a:t>Boiling water </a:t>
            </a:r>
            <a:endParaRPr lang="en-US" sz="1600" dirty="0" smtClean="0">
              <a:latin typeface="Calibri" pitchFamily="34" charset="0"/>
            </a:endParaRPr>
          </a:p>
        </p:txBody>
      </p:sp>
      <p:pic>
        <p:nvPicPr>
          <p:cNvPr id="35844" name="Picture 4" descr="en00275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174625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18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bldLvl="5"/>
      <p:bldP spid="35843" grpI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Chemical Changes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Chemical change:  a change that occurs causing the identity of the substance to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Burning 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Digesting food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Electrolysis of water</a:t>
            </a:r>
          </a:p>
          <a:p>
            <a:pPr marL="365760" lvl="1" indent="0" eaLnBrk="1" hangingPunct="1">
              <a:lnSpc>
                <a:spcPct val="90000"/>
              </a:lnSpc>
              <a:buNone/>
            </a:pPr>
            <a:endParaRPr lang="en-US" sz="1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A chemical change is called a </a:t>
            </a:r>
            <a:r>
              <a:rPr lang="en-US" i="1" dirty="0" smtClean="0">
                <a:latin typeface="Calibri" pitchFamily="34" charset="0"/>
              </a:rPr>
              <a:t>chemical reaction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36868" name="Picture 4" descr="j04357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038600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071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Bookman Old Style" pitchFamily="18" charset="0"/>
              </a:rPr>
              <a:t>Is it Physical or Chemical?</a:t>
            </a:r>
          </a:p>
        </p:txBody>
      </p:sp>
      <p:graphicFrame>
        <p:nvGraphicFramePr>
          <p:cNvPr id="8231" name="Group 39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200400"/>
                <a:gridCol w="2209800"/>
                <a:gridCol w="2362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Physical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Chemical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Melting cheese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Burning 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Milk souring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Wadding up 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Bicycle rusting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63" name="Picture 51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7432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4" name="Picture 52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4290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5" name="Picture 53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1148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6" name="Picture 54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8006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7" name="Picture 55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4864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47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chemical reaction produces new substances by changing the way in which atoms are arranged.</a:t>
            </a:r>
          </a:p>
          <a:p>
            <a:r>
              <a:rPr lang="en-US" dirty="0" smtClean="0"/>
              <a:t>Bonds between atoms are broken and new bonds form between different atoms</a:t>
            </a:r>
          </a:p>
          <a:p>
            <a:r>
              <a:rPr lang="en-US" dirty="0" smtClean="0"/>
              <a:t>The new arrangements of atoms form different 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Reactants and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Reactants are the substances present at the beginning of a chemical reaction.</a:t>
            </a:r>
          </a:p>
          <a:p>
            <a:r>
              <a:rPr lang="en-US" dirty="0" smtClean="0"/>
              <a:t>Products are the substances formed by a chemical reaction</a:t>
            </a:r>
          </a:p>
          <a:p>
            <a:r>
              <a:rPr lang="en-US" dirty="0" smtClean="0"/>
              <a:t>Reactant + Reactant </a:t>
            </a:r>
            <a:r>
              <a:rPr lang="en-US" dirty="0" smtClean="0">
                <a:sym typeface="Wingdings" pitchFamily="2" charset="2"/>
              </a:rPr>
              <a:t>Product</a:t>
            </a:r>
          </a:p>
          <a:p>
            <a:r>
              <a:rPr lang="en-US" b="1" u="sng" dirty="0" smtClean="0"/>
              <a:t>The mass of the reactants is always equal to the mass of the products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a Chemical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Color Change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Formation of a Precipitate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Formation of a Gas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Temperature Change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Evolution of 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/>
              <a:t>Substance often change color during a chemical reaction.</a:t>
            </a:r>
          </a:p>
          <a:p>
            <a:r>
              <a:rPr lang="en-US" dirty="0" smtClean="0"/>
              <a:t>Example: when gray iron rusts, the product that forms is brown.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10000"/>
            <a:ext cx="2590800" cy="246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2606</TotalTime>
  <Words>663</Words>
  <Application>Microsoft Office PowerPoint</Application>
  <PresentationFormat>On-screen Show (4:3)</PresentationFormat>
  <Paragraphs>123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Bookman Old Style</vt:lpstr>
      <vt:lpstr>Calibri</vt:lpstr>
      <vt:lpstr>Comic Sans MS</vt:lpstr>
      <vt:lpstr>Georgia</vt:lpstr>
      <vt:lpstr>Times New Roman</vt:lpstr>
      <vt:lpstr>Wingdings</vt:lpstr>
      <vt:lpstr>Wingdings 2</vt:lpstr>
      <vt:lpstr>Equity</vt:lpstr>
      <vt:lpstr>Chemical Reactions</vt:lpstr>
      <vt:lpstr>Physical vs. Chemical</vt:lpstr>
      <vt:lpstr>Physical Change</vt:lpstr>
      <vt:lpstr>Chemical Changes</vt:lpstr>
      <vt:lpstr>Is it Physical or Chemical?</vt:lpstr>
      <vt:lpstr>Chemical Reactions</vt:lpstr>
      <vt:lpstr>Reactants and Products</vt:lpstr>
      <vt:lpstr>Detecting a Chemical Reaction</vt:lpstr>
      <vt:lpstr>Color Change</vt:lpstr>
      <vt:lpstr>Formation of a Precipitate</vt:lpstr>
      <vt:lpstr>Formation of a Gas</vt:lpstr>
      <vt:lpstr>Temperature Change</vt:lpstr>
      <vt:lpstr>Evolution of Light</vt:lpstr>
      <vt:lpstr>Endothermic and Exothermic Reactions</vt:lpstr>
      <vt:lpstr>Chemical Equations</vt:lpstr>
      <vt:lpstr>Chemical Equation</vt:lpstr>
      <vt:lpstr>Components of a Chemical Equation</vt:lpstr>
      <vt:lpstr>Law of Conservation of Mass</vt:lpstr>
      <vt:lpstr>Hints For Balancing Equations</vt:lpstr>
      <vt:lpstr>Tutorial on Balancing Equations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Chemical Reactions</dc:title>
  <dc:creator>eready</dc:creator>
  <cp:lastModifiedBy>mguthrie</cp:lastModifiedBy>
  <cp:revision>77</cp:revision>
  <dcterms:created xsi:type="dcterms:W3CDTF">2010-10-04T16:34:33Z</dcterms:created>
  <dcterms:modified xsi:type="dcterms:W3CDTF">2016-10-17T13:17:41Z</dcterms:modified>
</cp:coreProperties>
</file>