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77" r:id="rId5"/>
    <p:sldId id="259" r:id="rId6"/>
    <p:sldId id="261" r:id="rId7"/>
    <p:sldId id="262" r:id="rId8"/>
    <p:sldId id="278" r:id="rId9"/>
    <p:sldId id="279" r:id="rId10"/>
  </p:sldIdLst>
  <p:sldSz cx="9144000" cy="6858000" type="screen4x3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30" autoAdjust="0"/>
    <p:restoredTop sz="86333" autoAdjust="0"/>
  </p:normalViewPr>
  <p:slideViewPr>
    <p:cSldViewPr>
      <p:cViewPr varScale="1">
        <p:scale>
          <a:sx n="40" d="100"/>
          <a:sy n="40" d="100"/>
        </p:scale>
        <p:origin x="58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43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5" y="0"/>
            <a:ext cx="4029282" cy="343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F85A4B99-855B-4E3A-AB86-DB71F5EBDD3B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13694"/>
            <a:ext cx="4029282" cy="34313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5" y="6513694"/>
            <a:ext cx="4029282" cy="34313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ABF0901-BDDD-4EA8-81FF-C0B865410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99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29282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5" y="0"/>
            <a:ext cx="4029282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37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3258020"/>
            <a:ext cx="7435436" cy="308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513694"/>
            <a:ext cx="4029282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5" y="6513694"/>
            <a:ext cx="4029282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86EE05-58EA-498A-96BE-34C6C418F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4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3DF1F997-1BDF-4140-B126-B21226896D0A}" type="slidenum">
              <a:rPr lang="en-US" altLang="en-US" smtClean="0">
                <a:latin typeface="Arial" charset="0"/>
              </a:rPr>
              <a:pPr eaLnBrk="1" hangingPunct="1"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32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4F839826-7FFE-4CAB-BBFE-2DB96DEB7EAA}" type="slidenum">
              <a:rPr lang="en-US" altLang="en-US" smtClean="0">
                <a:latin typeface="Arial" charset="0"/>
              </a:rPr>
              <a:pPr eaLnBrk="1" hangingPunct="1"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01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036D3583-2D7A-4B1E-BA18-8C47C5FE748E}" type="slidenum">
              <a:rPr lang="en-US" altLang="en-US" smtClean="0">
                <a:latin typeface="Arial" charset="0"/>
              </a:rPr>
              <a:pPr eaLnBrk="1" hangingPunct="1"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01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2B3D2-7D60-45E4-B01C-24636F80986D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36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16202EE6-CE69-4EA1-B07D-ADF560E923C9}" type="slidenum">
              <a:rPr lang="en-US" altLang="en-US" smtClean="0">
                <a:latin typeface="Arial" charset="0"/>
              </a:rPr>
              <a:pPr eaLnBrk="1" hangingPunct="1"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7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FDE5F7FA-18F4-4435-BF7F-92A054120894}" type="slidenum">
              <a:rPr lang="en-US" altLang="en-US" smtClean="0">
                <a:latin typeface="Arial" charset="0"/>
              </a:rPr>
              <a:pPr eaLnBrk="1" hangingPunct="1"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08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22089388-FA01-4FB1-AA18-D5BFDE338743}" type="slidenum">
              <a:rPr lang="en-US" altLang="en-US" smtClean="0">
                <a:latin typeface="Arial" charset="0"/>
              </a:rPr>
              <a:pPr eaLnBrk="1" hangingPunct="1"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25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76B454-B7B2-4AF7-AF45-2876F15DF2AB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1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pPr>
              <a:defRPr/>
            </a:pPr>
            <a:fld id="{07BEF254-3873-483F-9790-0C1EE63022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D78B3-5E02-4524-B21D-27D2DE7974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pPr>
              <a:defRPr/>
            </a:pPr>
            <a:fld id="{4E615083-B1E2-4130-BEBF-68F79FB981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33F47-FE5C-421A-979E-CFC8C70336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7ACEB3-F957-468C-B421-DF89281933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AA269-03E0-413F-85A9-A921BF109E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96854-C5C1-46D5-ACE9-CECB83233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2F8FC-989B-4AE6-9815-B3A7D4625D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02333-6FEE-407C-8510-3181280D48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97636-0404-4E13-B475-91BDCF484B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62B9C-1239-4E7D-9106-3F4B54C91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30D998-CFA4-46DF-BF63-4660364A18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71800"/>
            <a:ext cx="9144000" cy="1463040"/>
          </a:xfrm>
        </p:spPr>
        <p:txBody>
          <a:bodyPr/>
          <a:lstStyle/>
          <a:p>
            <a:pPr eaLnBrk="1" hangingPunct="1"/>
            <a:r>
              <a:rPr lang="en-US" altLang="en-US" sz="10000" dirty="0" smtClean="0">
                <a:latin typeface="Calibri Light" panose="020F0302020204030204" pitchFamily="34" charset="0"/>
              </a:rPr>
              <a:t>Atomic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 Light" panose="020F0302020204030204" pitchFamily="34" charset="0"/>
              </a:rPr>
              <a:t>What is an atom?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4400" u="sng" dirty="0" smtClean="0">
                <a:latin typeface="Cambria" panose="02040503050406030204" pitchFamily="18" charset="0"/>
              </a:rPr>
              <a:t>Atom</a:t>
            </a:r>
            <a:r>
              <a:rPr lang="en-US" altLang="en-US" sz="4400" dirty="0" smtClean="0">
                <a:latin typeface="Cambria" panose="02040503050406030204" pitchFamily="18" charset="0"/>
              </a:rPr>
              <a:t>:  the smallest unit of matter that retains the identity of the substance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4400" dirty="0" smtClean="0">
              <a:latin typeface="Cambria" panose="02040503050406030204" pitchFamily="18" charset="0"/>
            </a:endParaRPr>
          </a:p>
          <a:p>
            <a:pPr marL="0" indent="0" eaLnBrk="1" hangingPunct="1">
              <a:buNone/>
            </a:pPr>
            <a:endParaRPr lang="en-US" alt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 Light" panose="020F0302020204030204" pitchFamily="34" charset="0"/>
              </a:rPr>
              <a:t>Atomic Structure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Cambria" panose="02040503050406030204" pitchFamily="18" charset="0"/>
              </a:rPr>
              <a:t>Atoms are composed of 2 regions: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800" u="sng" dirty="0" smtClean="0">
                <a:latin typeface="Cambria" panose="02040503050406030204" pitchFamily="18" charset="0"/>
              </a:rPr>
              <a:t>Nucleus</a:t>
            </a:r>
            <a:r>
              <a:rPr lang="en-US" altLang="en-US" sz="2800" dirty="0" smtClean="0">
                <a:latin typeface="Cambria" panose="02040503050406030204" pitchFamily="18" charset="0"/>
              </a:rPr>
              <a:t>:  the center of the atom that contains the mass of the atom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800" u="sng" dirty="0" smtClean="0">
                <a:latin typeface="Cambria" panose="02040503050406030204" pitchFamily="18" charset="0"/>
              </a:rPr>
              <a:t>Electron cloud</a:t>
            </a:r>
            <a:r>
              <a:rPr lang="en-US" altLang="en-US" sz="2800" dirty="0" smtClean="0">
                <a:latin typeface="Cambria" panose="02040503050406030204" pitchFamily="18" charset="0"/>
              </a:rPr>
              <a:t>:  region that surrounds the nucleus that contains most of the space in the atom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257800" y="4724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800600" y="4267200"/>
            <a:ext cx="1447800" cy="1447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5638800" y="4800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038600" y="4953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613358" y="4419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Cambria" panose="02040503050406030204" pitchFamily="18" charset="0"/>
              </a:rPr>
              <a:t>Nucleus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917032" y="4932553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Cambria" panose="02040503050406030204" pitchFamily="18" charset="0"/>
              </a:rPr>
              <a:t>Electron Cloud</a:t>
            </a:r>
            <a:endParaRPr lang="en-US" altLang="en-US" sz="2400" dirty="0">
              <a:latin typeface="Cambria" panose="02040503050406030204" pitchFamily="18" charset="0"/>
            </a:endParaRPr>
          </a:p>
        </p:txBody>
      </p:sp>
      <p:sp>
        <p:nvSpPr>
          <p:cNvPr id="8" name="SMARTInkShape-6"/>
          <p:cNvSpPr/>
          <p:nvPr/>
        </p:nvSpPr>
        <p:spPr>
          <a:xfrm>
            <a:off x="1336675" y="1760538"/>
            <a:ext cx="1" cy="11112"/>
          </a:xfrm>
          <a:custGeom>
            <a:avLst/>
            <a:gdLst/>
            <a:ahLst/>
            <a:cxnLst/>
            <a:rect l="0" t="0" r="0" b="0"/>
            <a:pathLst>
              <a:path w="1" h="11112">
                <a:moveTo>
                  <a:pt x="0" y="11111"/>
                </a:move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7"/>
          <p:cNvSpPr/>
          <p:nvPr/>
        </p:nvSpPr>
        <p:spPr>
          <a:xfrm>
            <a:off x="285750" y="1931988"/>
            <a:ext cx="11113" cy="1"/>
          </a:xfrm>
          <a:custGeom>
            <a:avLst/>
            <a:gdLst/>
            <a:ahLst/>
            <a:cxnLst/>
            <a:rect l="0" t="0" r="0" b="0"/>
            <a:pathLst>
              <a:path w="11113" h="1">
                <a:moveTo>
                  <a:pt x="0" y="0"/>
                </a:moveTo>
                <a:lnTo>
                  <a:pt x="11112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6"/>
          <p:cNvGrpSpPr/>
          <p:nvPr/>
        </p:nvGrpSpPr>
        <p:grpSpPr>
          <a:xfrm>
            <a:off x="766762" y="4963361"/>
            <a:ext cx="833438" cy="693738"/>
            <a:chOff x="766762" y="4963361"/>
            <a:chExt cx="833438" cy="693738"/>
          </a:xfrm>
        </p:grpSpPr>
        <p:sp>
          <p:nvSpPr>
            <p:cNvPr id="10" name="SMARTInkShape-8"/>
            <p:cNvSpPr/>
            <p:nvPr/>
          </p:nvSpPr>
          <p:spPr>
            <a:xfrm>
              <a:off x="1050925" y="5163386"/>
              <a:ext cx="101600" cy="109538"/>
            </a:xfrm>
            <a:custGeom>
              <a:avLst/>
              <a:gdLst/>
              <a:ahLst/>
              <a:cxnLst/>
              <a:rect l="0" t="0" r="0" b="0"/>
              <a:pathLst>
                <a:path w="101600" h="109538">
                  <a:moveTo>
                    <a:pt x="47205" y="49152"/>
                  </a:moveTo>
                  <a:lnTo>
                    <a:pt x="47205" y="37811"/>
                  </a:lnTo>
                  <a:lnTo>
                    <a:pt x="47205" y="53662"/>
                  </a:lnTo>
                  <a:lnTo>
                    <a:pt x="43792" y="60935"/>
                  </a:lnTo>
                  <a:lnTo>
                    <a:pt x="41090" y="64661"/>
                  </a:lnTo>
                  <a:lnTo>
                    <a:pt x="41500" y="79003"/>
                  </a:lnTo>
                  <a:lnTo>
                    <a:pt x="45949" y="95583"/>
                  </a:lnTo>
                  <a:lnTo>
                    <a:pt x="52192" y="107204"/>
                  </a:lnTo>
                  <a:lnTo>
                    <a:pt x="58207" y="109537"/>
                  </a:lnTo>
                  <a:lnTo>
                    <a:pt x="75130" y="108728"/>
                  </a:lnTo>
                  <a:lnTo>
                    <a:pt x="82458" y="104175"/>
                  </a:lnTo>
                  <a:lnTo>
                    <a:pt x="94013" y="88912"/>
                  </a:lnTo>
                  <a:lnTo>
                    <a:pt x="101599" y="52712"/>
                  </a:lnTo>
                  <a:lnTo>
                    <a:pt x="97733" y="21861"/>
                  </a:lnTo>
                  <a:lnTo>
                    <a:pt x="92407" y="14375"/>
                  </a:lnTo>
                  <a:lnTo>
                    <a:pt x="76253" y="2658"/>
                  </a:lnTo>
                  <a:lnTo>
                    <a:pt x="56276" y="0"/>
                  </a:lnTo>
                  <a:lnTo>
                    <a:pt x="37158" y="3072"/>
                  </a:lnTo>
                  <a:lnTo>
                    <a:pt x="24396" y="8688"/>
                  </a:lnTo>
                  <a:lnTo>
                    <a:pt x="21761" y="14522"/>
                  </a:lnTo>
                  <a:lnTo>
                    <a:pt x="22245" y="31210"/>
                  </a:lnTo>
                  <a:lnTo>
                    <a:pt x="25446" y="38465"/>
                  </a:lnTo>
                  <a:lnTo>
                    <a:pt x="35828" y="49929"/>
                  </a:lnTo>
                  <a:lnTo>
                    <a:pt x="38340" y="49669"/>
                  </a:lnTo>
                  <a:lnTo>
                    <a:pt x="38735" y="45670"/>
                  </a:lnTo>
                  <a:lnTo>
                    <a:pt x="37719" y="39177"/>
                  </a:lnTo>
                  <a:lnTo>
                    <a:pt x="33202" y="33573"/>
                  </a:lnTo>
                  <a:lnTo>
                    <a:pt x="17946" y="23945"/>
                  </a:lnTo>
                  <a:lnTo>
                    <a:pt x="11061" y="22142"/>
                  </a:lnTo>
                  <a:lnTo>
                    <a:pt x="5193" y="22217"/>
                  </a:lnTo>
                  <a:lnTo>
                    <a:pt x="0" y="23541"/>
                  </a:lnTo>
                  <a:lnTo>
                    <a:pt x="378" y="25700"/>
                  </a:lnTo>
                  <a:lnTo>
                    <a:pt x="24168" y="261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"/>
            <p:cNvSpPr/>
            <p:nvPr/>
          </p:nvSpPr>
          <p:spPr>
            <a:xfrm>
              <a:off x="795337" y="5041149"/>
              <a:ext cx="681038" cy="581025"/>
            </a:xfrm>
            <a:custGeom>
              <a:avLst/>
              <a:gdLst/>
              <a:ahLst/>
              <a:cxnLst/>
              <a:rect l="0" t="0" r="0" b="0"/>
              <a:pathLst>
                <a:path w="681038" h="581025">
                  <a:moveTo>
                    <a:pt x="681037" y="68569"/>
                  </a:moveTo>
                  <a:lnTo>
                    <a:pt x="663644" y="68569"/>
                  </a:lnTo>
                  <a:lnTo>
                    <a:pt x="661807" y="67300"/>
                  </a:lnTo>
                  <a:lnTo>
                    <a:pt x="660582" y="65184"/>
                  </a:lnTo>
                  <a:lnTo>
                    <a:pt x="659766" y="62503"/>
                  </a:lnTo>
                  <a:lnTo>
                    <a:pt x="657948" y="60715"/>
                  </a:lnTo>
                  <a:lnTo>
                    <a:pt x="601013" y="44919"/>
                  </a:lnTo>
                  <a:lnTo>
                    <a:pt x="546172" y="27831"/>
                  </a:lnTo>
                  <a:lnTo>
                    <a:pt x="495679" y="14169"/>
                  </a:lnTo>
                  <a:lnTo>
                    <a:pt x="446339" y="2117"/>
                  </a:lnTo>
                  <a:lnTo>
                    <a:pt x="395921" y="418"/>
                  </a:lnTo>
                  <a:lnTo>
                    <a:pt x="343735" y="82"/>
                  </a:lnTo>
                  <a:lnTo>
                    <a:pt x="313026" y="3410"/>
                  </a:lnTo>
                  <a:lnTo>
                    <a:pt x="279750" y="15825"/>
                  </a:lnTo>
                  <a:lnTo>
                    <a:pt x="222884" y="42247"/>
                  </a:lnTo>
                  <a:lnTo>
                    <a:pt x="165675" y="76735"/>
                  </a:lnTo>
                  <a:lnTo>
                    <a:pt x="112908" y="112110"/>
                  </a:lnTo>
                  <a:lnTo>
                    <a:pt x="58834" y="165172"/>
                  </a:lnTo>
                  <a:lnTo>
                    <a:pt x="37173" y="197086"/>
                  </a:lnTo>
                  <a:lnTo>
                    <a:pt x="17810" y="249345"/>
                  </a:lnTo>
                  <a:lnTo>
                    <a:pt x="9042" y="285093"/>
                  </a:lnTo>
                  <a:lnTo>
                    <a:pt x="0" y="337368"/>
                  </a:lnTo>
                  <a:lnTo>
                    <a:pt x="1785" y="375511"/>
                  </a:lnTo>
                  <a:lnTo>
                    <a:pt x="17338" y="430678"/>
                  </a:lnTo>
                  <a:lnTo>
                    <a:pt x="25948" y="447916"/>
                  </a:lnTo>
                  <a:lnTo>
                    <a:pt x="66896" y="502943"/>
                  </a:lnTo>
                  <a:lnTo>
                    <a:pt x="97061" y="533014"/>
                  </a:lnTo>
                  <a:lnTo>
                    <a:pt x="144298" y="563492"/>
                  </a:lnTo>
                  <a:lnTo>
                    <a:pt x="188080" y="580048"/>
                  </a:lnTo>
                  <a:lnTo>
                    <a:pt x="232977" y="581024"/>
                  </a:lnTo>
                  <a:lnTo>
                    <a:pt x="265788" y="573559"/>
                  </a:lnTo>
                  <a:lnTo>
                    <a:pt x="316648" y="552225"/>
                  </a:lnTo>
                  <a:lnTo>
                    <a:pt x="353997" y="537105"/>
                  </a:lnTo>
                  <a:lnTo>
                    <a:pt x="407632" y="501843"/>
                  </a:lnTo>
                  <a:lnTo>
                    <a:pt x="456893" y="466092"/>
                  </a:lnTo>
                  <a:lnTo>
                    <a:pt x="508677" y="422632"/>
                  </a:lnTo>
                  <a:lnTo>
                    <a:pt x="521721" y="408785"/>
                  </a:lnTo>
                  <a:lnTo>
                    <a:pt x="556461" y="361610"/>
                  </a:lnTo>
                  <a:lnTo>
                    <a:pt x="584276" y="310565"/>
                  </a:lnTo>
                  <a:lnTo>
                    <a:pt x="608388" y="260687"/>
                  </a:lnTo>
                  <a:lnTo>
                    <a:pt x="621497" y="211492"/>
                  </a:lnTo>
                  <a:lnTo>
                    <a:pt x="623325" y="162456"/>
                  </a:lnTo>
                  <a:lnTo>
                    <a:pt x="620293" y="114769"/>
                  </a:lnTo>
                  <a:lnTo>
                    <a:pt x="605502" y="59746"/>
                  </a:lnTo>
                  <a:lnTo>
                    <a:pt x="602929" y="46447"/>
                  </a:lnTo>
                  <a:lnTo>
                    <a:pt x="57796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"/>
            <p:cNvSpPr/>
            <p:nvPr/>
          </p:nvSpPr>
          <p:spPr>
            <a:xfrm>
              <a:off x="766762" y="4963361"/>
              <a:ext cx="833438" cy="693738"/>
            </a:xfrm>
            <a:custGeom>
              <a:avLst/>
              <a:gdLst/>
              <a:ahLst/>
              <a:cxnLst/>
              <a:rect l="0" t="0" r="0" b="0"/>
              <a:pathLst>
                <a:path w="833438" h="693738">
                  <a:moveTo>
                    <a:pt x="22880" y="112529"/>
                  </a:moveTo>
                  <a:lnTo>
                    <a:pt x="24151" y="130771"/>
                  </a:lnTo>
                  <a:lnTo>
                    <a:pt x="42393" y="176263"/>
                  </a:lnTo>
                  <a:lnTo>
                    <a:pt x="60678" y="225447"/>
                  </a:lnTo>
                  <a:lnTo>
                    <a:pt x="85156" y="277121"/>
                  </a:lnTo>
                  <a:lnTo>
                    <a:pt x="118881" y="328938"/>
                  </a:lnTo>
                  <a:lnTo>
                    <a:pt x="156434" y="376962"/>
                  </a:lnTo>
                  <a:lnTo>
                    <a:pt x="202114" y="428085"/>
                  </a:lnTo>
                  <a:lnTo>
                    <a:pt x="252975" y="471525"/>
                  </a:lnTo>
                  <a:lnTo>
                    <a:pt x="308893" y="515015"/>
                  </a:lnTo>
                  <a:lnTo>
                    <a:pt x="359389" y="551535"/>
                  </a:lnTo>
                  <a:lnTo>
                    <a:pt x="412464" y="588691"/>
                  </a:lnTo>
                  <a:lnTo>
                    <a:pt x="460066" y="617608"/>
                  </a:lnTo>
                  <a:lnTo>
                    <a:pt x="515122" y="645754"/>
                  </a:lnTo>
                  <a:lnTo>
                    <a:pt x="567742" y="670932"/>
                  </a:lnTo>
                  <a:lnTo>
                    <a:pt x="618703" y="687880"/>
                  </a:lnTo>
                  <a:lnTo>
                    <a:pt x="671565" y="693737"/>
                  </a:lnTo>
                  <a:lnTo>
                    <a:pt x="720046" y="691509"/>
                  </a:lnTo>
                  <a:lnTo>
                    <a:pt x="754838" y="679282"/>
                  </a:lnTo>
                  <a:lnTo>
                    <a:pt x="776557" y="665264"/>
                  </a:lnTo>
                  <a:lnTo>
                    <a:pt x="807825" y="628621"/>
                  </a:lnTo>
                  <a:lnTo>
                    <a:pt x="826618" y="590495"/>
                  </a:lnTo>
                  <a:lnTo>
                    <a:pt x="833437" y="539710"/>
                  </a:lnTo>
                  <a:lnTo>
                    <a:pt x="831395" y="495828"/>
                  </a:lnTo>
                  <a:lnTo>
                    <a:pt x="819128" y="445083"/>
                  </a:lnTo>
                  <a:lnTo>
                    <a:pt x="797310" y="395923"/>
                  </a:lnTo>
                  <a:lnTo>
                    <a:pt x="770066" y="341996"/>
                  </a:lnTo>
                  <a:lnTo>
                    <a:pt x="735438" y="293695"/>
                  </a:lnTo>
                  <a:lnTo>
                    <a:pt x="694377" y="250412"/>
                  </a:lnTo>
                  <a:lnTo>
                    <a:pt x="641338" y="207378"/>
                  </a:lnTo>
                  <a:lnTo>
                    <a:pt x="587291" y="161569"/>
                  </a:lnTo>
                  <a:lnTo>
                    <a:pt x="531013" y="127277"/>
                  </a:lnTo>
                  <a:lnTo>
                    <a:pt x="479601" y="97499"/>
                  </a:lnTo>
                  <a:lnTo>
                    <a:pt x="423163" y="68911"/>
                  </a:lnTo>
                  <a:lnTo>
                    <a:pt x="366063" y="44757"/>
                  </a:lnTo>
                  <a:lnTo>
                    <a:pt x="314243" y="28903"/>
                  </a:lnTo>
                  <a:lnTo>
                    <a:pt x="270076" y="17371"/>
                  </a:lnTo>
                  <a:lnTo>
                    <a:pt x="224787" y="5914"/>
                  </a:lnTo>
                  <a:lnTo>
                    <a:pt x="179168" y="545"/>
                  </a:lnTo>
                  <a:lnTo>
                    <a:pt x="127335" y="0"/>
                  </a:lnTo>
                  <a:lnTo>
                    <a:pt x="80376" y="10800"/>
                  </a:lnTo>
                  <a:lnTo>
                    <a:pt x="58603" y="19080"/>
                  </a:lnTo>
                  <a:lnTo>
                    <a:pt x="33324" y="38014"/>
                  </a:lnTo>
                  <a:lnTo>
                    <a:pt x="22014" y="52331"/>
                  </a:lnTo>
                  <a:lnTo>
                    <a:pt x="0" y="1125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 bldLvl="5"/>
      <p:bldP spid="13316" grpId="0" animBg="1"/>
      <p:bldP spid="13317" grpId="0" animBg="1"/>
      <p:bldP spid="13318" grpId="0" animBg="1"/>
      <p:bldP spid="13319" grpId="0" animBg="1"/>
      <p:bldP spid="13320" grpId="0"/>
      <p:bldP spid="133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Segoe UI" pitchFamily="34" charset="0"/>
                <a:cs typeface="Segoe UI" pitchFamily="34" charset="0"/>
              </a:rPr>
              <a:t>V.  How do these particles interact?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Cambria" panose="02040503050406030204" pitchFamily="18" charset="0"/>
                <a:cs typeface="Segoe UI" pitchFamily="34" charset="0"/>
              </a:rPr>
              <a:t>Protons and neutrons live compacted in the tiny positively charged nucleus accounting for most of the mass of the atom</a:t>
            </a:r>
          </a:p>
          <a:p>
            <a:pPr marL="0" indent="0" eaLnBrk="1" hangingPunct="1">
              <a:buNone/>
            </a:pPr>
            <a:endParaRPr lang="en-US" sz="3200" dirty="0" smtClean="0">
              <a:latin typeface="Cambria" panose="02040503050406030204" pitchFamily="18" charset="0"/>
              <a:cs typeface="Segoe UI" pitchFamily="34" charset="0"/>
            </a:endParaRPr>
          </a:p>
          <a:p>
            <a:pPr eaLnBrk="1" hangingPunct="1"/>
            <a:r>
              <a:rPr lang="en-US" sz="3200" dirty="0" smtClean="0">
                <a:latin typeface="Cambria" panose="02040503050406030204" pitchFamily="18" charset="0"/>
                <a:cs typeface="Segoe UI" pitchFamily="34" charset="0"/>
              </a:rPr>
              <a:t>The negatively charged electrons are small and have a relatively small mass but occupy a large volume of space outside the nucleus </a:t>
            </a:r>
          </a:p>
        </p:txBody>
      </p:sp>
    </p:spTree>
    <p:extLst>
      <p:ext uri="{BB962C8B-B14F-4D97-AF65-F5344CB8AC3E}">
        <p14:creationId xmlns:p14="http://schemas.microsoft.com/office/powerpoint/2010/main" val="214819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 Light" panose="020F0302020204030204" pitchFamily="34" charset="0"/>
              </a:rPr>
              <a:t>What’s in the Nucleus?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600" dirty="0" smtClean="0">
                <a:latin typeface="Cambria" panose="02040503050406030204" pitchFamily="18" charset="0"/>
              </a:rPr>
              <a:t>The nucleus contains 2 of the 3 subatomic particles: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u="sng" dirty="0" smtClean="0">
                <a:latin typeface="Cambria" panose="02040503050406030204" pitchFamily="18" charset="0"/>
              </a:rPr>
              <a:t>Protons</a:t>
            </a:r>
            <a:r>
              <a:rPr lang="en-US" altLang="en-US" sz="3200" dirty="0" smtClean="0">
                <a:latin typeface="Cambria" panose="02040503050406030204" pitchFamily="18" charset="0"/>
              </a:rPr>
              <a:t>:  positively charged subatomic particles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u="sng" dirty="0" smtClean="0">
                <a:latin typeface="Cambria" panose="02040503050406030204" pitchFamily="18" charset="0"/>
              </a:rPr>
              <a:t>Neutrons</a:t>
            </a:r>
            <a:r>
              <a:rPr lang="en-US" altLang="en-US" sz="3200" dirty="0" smtClean="0">
                <a:latin typeface="Cambria" panose="02040503050406030204" pitchFamily="18" charset="0"/>
              </a:rPr>
              <a:t>:  neutrally charged subatomic particles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Calibri Light" panose="020F0302020204030204" pitchFamily="34" charset="0"/>
              </a:rPr>
              <a:t>What’s</a:t>
            </a:r>
            <a:r>
              <a:rPr lang="en-US" altLang="en-US" sz="4800" dirty="0" smtClean="0">
                <a:latin typeface="Calibri Light" panose="020F0302020204030204" pitchFamily="34" charset="0"/>
              </a:rPr>
              <a:t> in the Electron Cloud?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latin typeface="Cambria" panose="02040503050406030204" pitchFamily="18" charset="0"/>
              </a:rPr>
              <a:t>The 3</a:t>
            </a:r>
            <a:r>
              <a:rPr lang="en-US" altLang="en-US" sz="3200" baseline="30000" dirty="0" smtClean="0">
                <a:latin typeface="Cambria" panose="02040503050406030204" pitchFamily="18" charset="0"/>
              </a:rPr>
              <a:t>rd</a:t>
            </a:r>
            <a:r>
              <a:rPr lang="en-US" altLang="en-US" sz="3200" dirty="0" smtClean="0">
                <a:latin typeface="Cambria" panose="02040503050406030204" pitchFamily="18" charset="0"/>
              </a:rPr>
              <a:t> subatomic particle resides outside of the nucleus in the electron cloud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u="sng" dirty="0" smtClean="0">
                <a:latin typeface="Cambria" panose="02040503050406030204" pitchFamily="18" charset="0"/>
              </a:rPr>
              <a:t>Electron</a:t>
            </a:r>
            <a:r>
              <a:rPr lang="en-US" altLang="en-US" sz="3200" dirty="0" smtClean="0">
                <a:latin typeface="Cambria" panose="02040503050406030204" pitchFamily="18" charset="0"/>
              </a:rPr>
              <a:t>:  the subatomic particle with a negative charge and relatively no mass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22700"/>
            <a:ext cx="2857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>
                <a:latin typeface="Calibri Light" panose="020F0302020204030204" pitchFamily="34" charset="0"/>
              </a:rPr>
              <a:t>How do the subatomic particles balance each other?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Cambria" panose="02040503050406030204" pitchFamily="18" charset="0"/>
              </a:rPr>
              <a:t>In an atom: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Cambria" panose="02040503050406030204" pitchFamily="18" charset="0"/>
              </a:rPr>
              <a:t>The protons = the electrons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latin typeface="Cambria" panose="02040503050406030204" pitchFamily="18" charset="0"/>
              </a:rPr>
              <a:t>If 20 protons are present in an atom then 20 electrons are there to balance the overall charge of the atom—atoms are naturally neutral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Cambria" panose="02040503050406030204" pitchFamily="18" charset="0"/>
              </a:rPr>
              <a:t>The neutrons have no charge; therefore they do not have to equal the number of protons or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05250" y="2133600"/>
            <a:ext cx="3810000" cy="45307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65125" indent="-365125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 dirty="0" smtClean="0">
              <a:solidFill>
                <a:srgbClr val="F13BA3"/>
              </a:solidFill>
              <a:latin typeface="Comic Sans MS" panose="030F0702030302020204" pitchFamily="66" charset="0"/>
            </a:endParaRPr>
          </a:p>
          <a:p>
            <a:pPr marL="365125" indent="-365125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b="1" dirty="0" smtClean="0">
                <a:solidFill>
                  <a:srgbClr val="F13BA3"/>
                </a:solidFill>
                <a:latin typeface="Calibri Light" panose="020F0302020204030204" pitchFamily="34" charset="0"/>
              </a:rPr>
              <a:t>9</a:t>
            </a:r>
            <a:endParaRPr lang="en-US" altLang="en-US" sz="4400" b="1" dirty="0" smtClean="0">
              <a:solidFill>
                <a:srgbClr val="F13BA3"/>
              </a:solidFill>
              <a:latin typeface="Calibri Light" panose="020F0302020204030204" pitchFamily="34" charset="0"/>
            </a:endParaRPr>
          </a:p>
          <a:p>
            <a:pPr marL="365125" indent="-365125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0" b="1" dirty="0" smtClean="0">
                <a:solidFill>
                  <a:srgbClr val="F13BA3"/>
                </a:solidFill>
                <a:latin typeface="Calibri Light" panose="020F0302020204030204" pitchFamily="34" charset="0"/>
              </a:rPr>
              <a:t>F</a:t>
            </a:r>
          </a:p>
          <a:p>
            <a:pPr marL="365125" indent="-365125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900" b="1" dirty="0" smtClean="0">
                <a:solidFill>
                  <a:srgbClr val="F13BA3"/>
                </a:solidFill>
                <a:latin typeface="Calibri Light" panose="020F0302020204030204" pitchFamily="34" charset="0"/>
              </a:rPr>
              <a:t>Fluorine</a:t>
            </a:r>
            <a:endParaRPr lang="en-US" altLang="en-US" sz="800" b="1" dirty="0">
              <a:solidFill>
                <a:srgbClr val="F13BA3"/>
              </a:solidFill>
              <a:latin typeface="Calibri Light" panose="020F0302020204030204" pitchFamily="34" charset="0"/>
            </a:endParaRPr>
          </a:p>
          <a:p>
            <a:pPr marL="365125" indent="-365125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400" b="1" dirty="0" smtClean="0">
              <a:solidFill>
                <a:srgbClr val="F13BA3"/>
              </a:solidFill>
              <a:latin typeface="Calibri Light" panose="020F0302020204030204" pitchFamily="34" charset="0"/>
            </a:endParaRPr>
          </a:p>
          <a:p>
            <a:pPr marL="365125" indent="-365125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b="1" dirty="0" smtClean="0">
                <a:solidFill>
                  <a:srgbClr val="F13BA3"/>
                </a:solidFill>
                <a:latin typeface="Calibri Light" panose="020F0302020204030204" pitchFamily="34" charset="0"/>
              </a:rPr>
              <a:t>19.00</a:t>
            </a:r>
            <a:endParaRPr lang="en-US" altLang="en-US" b="1" dirty="0" smtClean="0">
              <a:solidFill>
                <a:srgbClr val="F13BA3"/>
              </a:solidFill>
              <a:latin typeface="Calibri Light" panose="020F030202020403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9050"/>
            <a:ext cx="8001000" cy="16954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latin typeface="Segoe Print" panose="02000600000000000000" pitchFamily="2" charset="0"/>
                <a:ea typeface="HelloSketchie" panose="02000603000000000000" pitchFamily="2" charset="0"/>
                <a:cs typeface="HelloSketchie" panose="02000603000000000000" pitchFamily="2" charset="0"/>
              </a:rPr>
              <a:t>What does the information in the box tell me?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62200" y="24384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2590800" y="2743199"/>
            <a:ext cx="2514600" cy="350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762000" y="2743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8600" y="2362200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Calibri Light" panose="020F0302020204030204" pitchFamily="34" charset="0"/>
              </a:rPr>
              <a:t>Atomic Number </a:t>
            </a:r>
            <a:r>
              <a:rPr lang="en-US" altLang="en-US" sz="2400">
                <a:latin typeface="Calibri Light" panose="020F0302020204030204" pitchFamily="34" charset="0"/>
              </a:rPr>
              <a:t>= # of protons    # of electrons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514600" y="4865687"/>
            <a:ext cx="2362200" cy="1017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8600" y="4129088"/>
            <a:ext cx="2209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Calibri Light" panose="020F0302020204030204" pitchFamily="34" charset="0"/>
              </a:rPr>
              <a:t>Atomic Mass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latin typeface="Calibri Light" panose="020F0302020204030204" pitchFamily="34" charset="0"/>
              </a:rPr>
              <a:t> = # of protons   +             neutrons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6731000" y="3673475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673975" y="3276600"/>
            <a:ext cx="152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Calibri Light" panose="020F0302020204030204" pitchFamily="34" charset="0"/>
              </a:rPr>
              <a:t>Element </a:t>
            </a:r>
            <a:r>
              <a:rPr lang="en-US" altLang="en-US" sz="2400" dirty="0">
                <a:latin typeface="Calibri Light" panose="020F0302020204030204" pitchFamily="34" charset="0"/>
              </a:rPr>
              <a:t>Symbol</a:t>
            </a: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7315200" y="4495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1094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  <p:bldP spid="14338" grpId="0"/>
      <p:bldP spid="14342" grpId="0" animBg="1"/>
      <p:bldP spid="14344" grpId="0"/>
      <p:bldP spid="14345" grpId="0" animBg="1"/>
      <p:bldP spid="14346" grpId="0"/>
      <p:bldP spid="14347" grpId="0" animBg="1"/>
      <p:bldP spid="143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Calibri Light" panose="020F0302020204030204" pitchFamily="34" charset="0"/>
            </a:endParaRPr>
          </a:p>
          <a:p>
            <a:pPr algn="ctr"/>
            <a:endParaRPr lang="en-US" sz="40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Cambria" panose="02040503050406030204" pitchFamily="18" charset="0"/>
              </a:rPr>
              <a:t>The Number of Neutrons = </a:t>
            </a:r>
          </a:p>
          <a:p>
            <a:pPr marL="0" indent="0" algn="ctr">
              <a:buNone/>
            </a:pPr>
            <a:r>
              <a:rPr lang="en-US" sz="4000" dirty="0" smtClean="0">
                <a:latin typeface="Cambria" panose="02040503050406030204" pitchFamily="18" charset="0"/>
              </a:rPr>
              <a:t>    The Atomic Mass – Atomic Number           </a:t>
            </a:r>
          </a:p>
          <a:p>
            <a:pPr marL="0" indent="0" algn="ctr">
              <a:buNone/>
            </a:pPr>
            <a:r>
              <a:rPr lang="en-US" sz="4000" dirty="0">
                <a:latin typeface="Cambria" panose="02040503050406030204" pitchFamily="18" charset="0"/>
              </a:rPr>
              <a:t> </a:t>
            </a:r>
            <a:r>
              <a:rPr lang="en-US" sz="4000" dirty="0" smtClean="0">
                <a:latin typeface="Cambria" panose="02040503050406030204" pitchFamily="18" charset="0"/>
              </a:rPr>
              <a:t>    (</a:t>
            </a:r>
            <a:r>
              <a:rPr lang="en-US" sz="2800" dirty="0" smtClean="0">
                <a:latin typeface="Cambria" panose="02040503050406030204" pitchFamily="18" charset="0"/>
              </a:rPr>
              <a:t>Bottom Number     -      Top Number)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latin typeface="Segoe Print" panose="02000600000000000000" pitchFamily="2" charset="0"/>
                <a:ea typeface="HelloSketchie" panose="02000603000000000000" pitchFamily="2" charset="0"/>
                <a:cs typeface="HelloSketchie" panose="02000603000000000000" pitchFamily="2" charset="0"/>
              </a:rPr>
              <a:t>So how do we calculate the number of neutrons?</a:t>
            </a:r>
            <a:endParaRPr lang="en-US" altLang="en-US" sz="4000" b="1" dirty="0" smtClean="0">
              <a:latin typeface="Segoe Print" panose="02000600000000000000" pitchFamily="2" charset="0"/>
              <a:ea typeface="HelloSketchie" panose="02000603000000000000" pitchFamily="2" charset="0"/>
              <a:cs typeface="HelloSketch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0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6894</TotalTime>
  <Words>306</Words>
  <Application>Microsoft Office PowerPoint</Application>
  <PresentationFormat>On-screen Show (4:3)</PresentationFormat>
  <Paragraphs>50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Bodoni MT Condensed</vt:lpstr>
      <vt:lpstr>Calibri Light</vt:lpstr>
      <vt:lpstr>Cambria</vt:lpstr>
      <vt:lpstr>Comic Sans MS</vt:lpstr>
      <vt:lpstr>Courier New</vt:lpstr>
      <vt:lpstr>Franklin Gothic Book</vt:lpstr>
      <vt:lpstr>HelloSketchie</vt:lpstr>
      <vt:lpstr>Segoe Print</vt:lpstr>
      <vt:lpstr>Segoe UI</vt:lpstr>
      <vt:lpstr>Times New Roman</vt:lpstr>
      <vt:lpstr>Wingdings</vt:lpstr>
      <vt:lpstr>Decatur</vt:lpstr>
      <vt:lpstr>Atomic Structure</vt:lpstr>
      <vt:lpstr>What is an atom?</vt:lpstr>
      <vt:lpstr>Atomic Structure</vt:lpstr>
      <vt:lpstr>V.  How do these particles interact?</vt:lpstr>
      <vt:lpstr>What’s in the Nucleus?</vt:lpstr>
      <vt:lpstr>What’s in the Electron Cloud?</vt:lpstr>
      <vt:lpstr>How do the subatomic particles balance each other?</vt:lpstr>
      <vt:lpstr>What does the information in the box tell me?</vt:lpstr>
      <vt:lpstr>So how do we calculate the number of neutrons?</vt:lpstr>
    </vt:vector>
  </TitlesOfParts>
  <Company>south davidson middle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skibler</dc:creator>
  <cp:lastModifiedBy>mguthrie</cp:lastModifiedBy>
  <cp:revision>90</cp:revision>
  <cp:lastPrinted>2014-09-08T12:19:55Z</cp:lastPrinted>
  <dcterms:created xsi:type="dcterms:W3CDTF">2007-09-19T03:16:44Z</dcterms:created>
  <dcterms:modified xsi:type="dcterms:W3CDTF">2016-09-14T11:47:24Z</dcterms:modified>
</cp:coreProperties>
</file>